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AD8"/>
    <a:srgbClr val="7A81FF"/>
    <a:srgbClr val="FF72C4"/>
    <a:srgbClr val="00FB92"/>
    <a:srgbClr val="FF7E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71"/>
    <p:restoredTop sz="83597"/>
  </p:normalViewPr>
  <p:slideViewPr>
    <p:cSldViewPr snapToGrid="0">
      <p:cViewPr>
        <p:scale>
          <a:sx n="165" d="100"/>
          <a:sy n="165" d="100"/>
        </p:scale>
        <p:origin x="888"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of Foster Care</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0-5 years</c:v>
                </c:pt>
                <c:pt idx="1">
                  <c:v>6-11 years</c:v>
                </c:pt>
                <c:pt idx="2">
                  <c:v>12-17 years</c:v>
                </c:pt>
              </c:strCache>
            </c:strRef>
          </c:cat>
          <c:val>
            <c:numRef>
              <c:f>Sheet1!$B$2:$B$4</c:f>
              <c:numCache>
                <c:formatCode>General</c:formatCode>
                <c:ptCount val="3"/>
                <c:pt idx="0">
                  <c:v>0.19</c:v>
                </c:pt>
                <c:pt idx="1">
                  <c:v>0.39</c:v>
                </c:pt>
                <c:pt idx="2">
                  <c:v>0.6</c:v>
                </c:pt>
              </c:numCache>
            </c:numRef>
          </c:val>
          <c:extLst>
            <c:ext xmlns:c16="http://schemas.microsoft.com/office/drawing/2014/chart" uri="{C3380CC4-5D6E-409C-BE32-E72D297353CC}">
              <c16:uniqueId val="{00000000-C3C4-E442-A1D4-CEC0DEFFC127}"/>
            </c:ext>
          </c:extLst>
        </c:ser>
        <c:ser>
          <c:idx val="1"/>
          <c:order val="1"/>
          <c:tx>
            <c:strRef>
              <c:f>Sheet1!$C$1</c:f>
              <c:strCache>
                <c:ptCount val="1"/>
                <c:pt idx="0">
                  <c:v>% of Private/Domestic</c:v>
                </c:pt>
              </c:strCache>
            </c:strRef>
          </c:tx>
          <c:spPr>
            <a:solidFill>
              <a:srgbClr val="00B0F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0-5 years</c:v>
                </c:pt>
                <c:pt idx="1">
                  <c:v>6-11 years</c:v>
                </c:pt>
                <c:pt idx="2">
                  <c:v>12-17 years</c:v>
                </c:pt>
              </c:strCache>
            </c:strRef>
          </c:cat>
          <c:val>
            <c:numRef>
              <c:f>Sheet1!$C$2:$C$4</c:f>
              <c:numCache>
                <c:formatCode>General</c:formatCode>
                <c:ptCount val="3"/>
                <c:pt idx="0">
                  <c:v>0.05</c:v>
                </c:pt>
                <c:pt idx="1">
                  <c:v>0.27</c:v>
                </c:pt>
                <c:pt idx="2">
                  <c:v>0.49</c:v>
                </c:pt>
              </c:numCache>
            </c:numRef>
          </c:val>
          <c:extLst>
            <c:ext xmlns:c16="http://schemas.microsoft.com/office/drawing/2014/chart" uri="{C3380CC4-5D6E-409C-BE32-E72D297353CC}">
              <c16:uniqueId val="{00000001-C3C4-E442-A1D4-CEC0DEFFC127}"/>
            </c:ext>
          </c:extLst>
        </c:ser>
        <c:ser>
          <c:idx val="2"/>
          <c:order val="2"/>
          <c:tx>
            <c:strRef>
              <c:f>Sheet1!$D$1</c:f>
              <c:strCache>
                <c:ptCount val="1"/>
                <c:pt idx="0">
                  <c:v>% of International</c:v>
                </c:pt>
              </c:strCache>
            </c:strRef>
          </c:tx>
          <c:spPr>
            <a:solidFill>
              <a:srgbClr val="FF72C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0-5 years</c:v>
                </c:pt>
                <c:pt idx="1">
                  <c:v>6-11 years</c:v>
                </c:pt>
                <c:pt idx="2">
                  <c:v>12-17 years</c:v>
                </c:pt>
              </c:strCache>
            </c:strRef>
          </c:cat>
          <c:val>
            <c:numRef>
              <c:f>Sheet1!$D$2:$D$4</c:f>
              <c:numCache>
                <c:formatCode>General</c:formatCode>
                <c:ptCount val="3"/>
                <c:pt idx="0">
                  <c:v>0.06</c:v>
                </c:pt>
                <c:pt idx="1">
                  <c:v>0.32</c:v>
                </c:pt>
                <c:pt idx="2">
                  <c:v>0.55000000000000004</c:v>
                </c:pt>
              </c:numCache>
            </c:numRef>
          </c:val>
          <c:extLst>
            <c:ext xmlns:c16="http://schemas.microsoft.com/office/drawing/2014/chart" uri="{C3380CC4-5D6E-409C-BE32-E72D297353CC}">
              <c16:uniqueId val="{00000002-C3C4-E442-A1D4-CEC0DEFFC127}"/>
            </c:ext>
          </c:extLst>
        </c:ser>
        <c:dLbls>
          <c:showLegendKey val="0"/>
          <c:showVal val="0"/>
          <c:showCatName val="0"/>
          <c:showSerName val="0"/>
          <c:showPercent val="0"/>
          <c:showBubbleSize val="0"/>
        </c:dLbls>
        <c:gapWidth val="145"/>
        <c:overlap val="-12"/>
        <c:axId val="316841568"/>
        <c:axId val="316706000"/>
      </c:barChart>
      <c:catAx>
        <c:axId val="31684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06000"/>
        <c:crosses val="autoZero"/>
        <c:auto val="1"/>
        <c:lblAlgn val="ctr"/>
        <c:lblOffset val="100"/>
        <c:noMultiLvlLbl val="0"/>
      </c:catAx>
      <c:valAx>
        <c:axId val="31670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4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0">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D5451-8BEC-FE47-8225-B8902394B489}" type="datetimeFigureOut">
              <a:rPr lang="en-US" smtClean="0"/>
              <a:t>7/3/24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61796F-E401-0144-AB0F-C9DFE071AD76}" type="slidenum">
              <a:rPr lang="en-US" smtClean="0"/>
              <a:t>‹#›</a:t>
            </a:fld>
            <a:endParaRPr lang="en-US"/>
          </a:p>
        </p:txBody>
      </p:sp>
    </p:spTree>
    <p:extLst>
      <p:ext uri="{BB962C8B-B14F-4D97-AF65-F5344CB8AC3E}">
        <p14:creationId xmlns:p14="http://schemas.microsoft.com/office/powerpoint/2010/main" val="1319726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27" name="Google Shape;42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1800"/>
              <a:buFont typeface="Calibri"/>
              <a:buNone/>
            </a:pPr>
            <a:r>
              <a:rPr lang="en-US" b="0" i="0" u="none" strike="noStrike">
                <a:solidFill>
                  <a:srgbClr val="000000"/>
                </a:solidFill>
                <a:latin typeface="Arial"/>
                <a:ea typeface="Arial"/>
                <a:cs typeface="Arial"/>
                <a:sym typeface="Arial"/>
              </a:rPr>
              <a:t>My husband and I are the proud parents of four amazing daughters, including two adopted internationally. We</a:t>
            </a:r>
            <a:r>
              <a:rPr lang="en-US">
                <a:solidFill>
                  <a:srgbClr val="000000"/>
                </a:solidFill>
                <a:latin typeface="Arial"/>
                <a:ea typeface="Arial"/>
                <a:cs typeface="Arial"/>
                <a:sym typeface="Arial"/>
              </a:rPr>
              <a:t>’ve been involved with adoption and youth organizations for over 30 years.</a:t>
            </a:r>
            <a:endParaRPr/>
          </a:p>
          <a:p>
            <a:pPr marL="0" lvl="0" indent="0" algn="l" rtl="0">
              <a:lnSpc>
                <a:spcPct val="100000"/>
              </a:lnSpc>
              <a:spcBef>
                <a:spcPts val="1000"/>
              </a:spcBef>
              <a:spcAft>
                <a:spcPts val="0"/>
              </a:spcAft>
              <a:buClr>
                <a:srgbClr val="000000"/>
              </a:buClr>
              <a:buSzPts val="1800"/>
              <a:buFont typeface="Calibri"/>
              <a:buNone/>
            </a:pPr>
            <a:r>
              <a:rPr lang="en-US" b="0" i="0" u="none" strike="noStrike">
                <a:solidFill>
                  <a:srgbClr val="000000"/>
                </a:solidFill>
                <a:latin typeface="Arial"/>
                <a:ea typeface="Arial"/>
                <a:cs typeface="Arial"/>
                <a:sym typeface="Arial"/>
              </a:rPr>
              <a:t>I have 30 years of experience, working with adoptive families, nonprofits, churches, schools, businesses.  </a:t>
            </a:r>
            <a:endParaRPr/>
          </a:p>
          <a:p>
            <a:pPr marL="0" lvl="0" indent="0" algn="l" rtl="0">
              <a:lnSpc>
                <a:spcPct val="100000"/>
              </a:lnSpc>
              <a:spcBef>
                <a:spcPts val="1000"/>
              </a:spcBef>
              <a:spcAft>
                <a:spcPts val="1000"/>
              </a:spcAft>
              <a:buClr>
                <a:srgbClr val="000000"/>
              </a:buClr>
              <a:buSzPts val="1800"/>
              <a:buFont typeface="Calibri"/>
              <a:buNone/>
            </a:pPr>
            <a:r>
              <a:rPr lang="en-US" b="0" i="0" u="none" strike="noStrike">
                <a:solidFill>
                  <a:srgbClr val="000000"/>
                </a:solidFill>
                <a:latin typeface="Arial"/>
                <a:ea typeface="Arial"/>
                <a:cs typeface="Arial"/>
                <a:sym typeface="Arial"/>
              </a:rPr>
              <a:t>I’ve seen how the power of compassion and connection can bring change in Healing to Children, families and communities.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US" sz="4000" dirty="0">
                <a:solidFill>
                  <a:srgbClr val="7030A0"/>
                </a:solidFill>
                <a:latin typeface="Proxima Nova Semibold" panose="02000506030000020004" pitchFamily="2" charset="0"/>
                <a:ea typeface="Arial"/>
                <a:cs typeface="Arial"/>
                <a:sym typeface="Arial"/>
              </a:rPr>
              <a:t>Building H</a:t>
            </a:r>
            <a:r>
              <a:rPr lang="en-US" sz="4000" dirty="0">
                <a:solidFill>
                  <a:srgbClr val="7030A0"/>
                </a:solidFill>
                <a:latin typeface="Proxima Nova Semibold" panose="02000506030000020004" pitchFamily="2" charset="0"/>
              </a:rPr>
              <a:t>ope Through Training and Support </a:t>
            </a:r>
            <a:br>
              <a:rPr lang="en-US" sz="4000" dirty="0">
                <a:solidFill>
                  <a:srgbClr val="7030A0"/>
                </a:solidFill>
                <a:latin typeface="Proxima Nova Semibold" panose="02000506030000020004" pitchFamily="2" charset="0"/>
              </a:rPr>
            </a:br>
            <a:r>
              <a:rPr lang="en-US" sz="1100" dirty="0">
                <a:latin typeface="Arial"/>
                <a:ea typeface="Arial"/>
                <a:cs typeface="Arial"/>
                <a:sym typeface="Arial"/>
              </a:rPr>
              <a:t>We believe in supporting families as the foundation of flourishing communities in partnerships with schools and policymakers</a:t>
            </a:r>
            <a:r>
              <a:rPr lang="en-US" sz="1100" dirty="0">
                <a:solidFill>
                  <a:schemeClr val="lt1"/>
                </a:solidFill>
              </a:rPr>
              <a:t> </a:t>
            </a:r>
          </a:p>
          <a:p>
            <a:pPr marL="0" lvl="0" indent="0" algn="l" rtl="0">
              <a:lnSpc>
                <a:spcPct val="115000"/>
              </a:lnSpc>
              <a:spcBef>
                <a:spcPts val="0"/>
              </a:spcBef>
              <a:spcAft>
                <a:spcPts val="0"/>
              </a:spcAft>
              <a:buSzPts val="1400"/>
              <a:buNone/>
            </a:pPr>
            <a:endParaRPr lang="en-US" sz="1100" dirty="0">
              <a:solidFill>
                <a:schemeClr val="lt1"/>
              </a:solidFill>
            </a:endParaRPr>
          </a:p>
          <a:p>
            <a:pPr marL="0" lvl="0" indent="0" algn="l" rtl="0">
              <a:lnSpc>
                <a:spcPct val="115000"/>
              </a:lnSpc>
              <a:spcBef>
                <a:spcPts val="0"/>
              </a:spcBef>
              <a:spcAft>
                <a:spcPts val="0"/>
              </a:spcAft>
              <a:buSzPts val="1400"/>
              <a:buNone/>
            </a:pPr>
            <a:r>
              <a:rPr lang="en-US" sz="1100" dirty="0">
                <a:solidFill>
                  <a:schemeClr val="lt1"/>
                </a:solidFill>
              </a:rPr>
              <a:t>Board of professionals, educators and adoptive parents</a:t>
            </a:r>
            <a:endParaRPr sz="1100" dirty="0">
              <a:latin typeface="Arial"/>
              <a:ea typeface="Arial"/>
              <a:cs typeface="Arial"/>
              <a:sym typeface="Arial"/>
            </a:endParaRPr>
          </a:p>
          <a:p>
            <a:pPr marL="0" lvl="0" indent="0" algn="l" rtl="0">
              <a:lnSpc>
                <a:spcPct val="115000"/>
              </a:lnSpc>
              <a:spcBef>
                <a:spcPts val="1000"/>
              </a:spcBef>
              <a:spcAft>
                <a:spcPts val="1000"/>
              </a:spcAft>
              <a:buSzPts val="1400"/>
              <a:buNone/>
            </a:pPr>
            <a:endParaRPr sz="1100" dirty="0">
              <a:latin typeface="Arial"/>
              <a:ea typeface="Arial"/>
              <a:cs typeface="Arial"/>
              <a:sym typeface="Arial"/>
            </a:endParaRPr>
          </a:p>
        </p:txBody>
      </p:sp>
      <p:sp>
        <p:nvSpPr>
          <p:cNvPr id="442" name="Google Shape;442;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b="1">
                <a:latin typeface="Arial"/>
                <a:ea typeface="Arial"/>
                <a:cs typeface="Arial"/>
                <a:sym typeface="Arial"/>
              </a:rPr>
              <a:t>Why are we here?At least three children in every class are </a:t>
            </a:r>
            <a:r>
              <a:rPr lang="en-US">
                <a:latin typeface="Arial"/>
                <a:ea typeface="Arial"/>
                <a:cs typeface="Arial"/>
                <a:sym typeface="Arial"/>
              </a:rPr>
              <a:t>adopted, foster and kinship children 300,000 in Illinois, 15% of  school children. 9 million in U.S.</a:t>
            </a:r>
            <a:endParaRPr b="1">
              <a:latin typeface="Arial"/>
              <a:ea typeface="Arial"/>
              <a:cs typeface="Arial"/>
              <a:sym typeface="Arial"/>
            </a:endParaRPr>
          </a:p>
        </p:txBody>
      </p:sp>
      <p:sp>
        <p:nvSpPr>
          <p:cNvPr id="451" name="Google Shape;451;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Lake County where Christ Church is has some of the highest in the state.</a:t>
            </a:r>
          </a:p>
        </p:txBody>
      </p:sp>
      <p:sp>
        <p:nvSpPr>
          <p:cNvPr id="4" name="Slide Number Placeholder 3"/>
          <p:cNvSpPr>
            <a:spLocks noGrp="1"/>
          </p:cNvSpPr>
          <p:nvPr>
            <p:ph type="sldNum" sz="quarter" idx="5"/>
          </p:nvPr>
        </p:nvSpPr>
        <p:spPr/>
        <p:txBody>
          <a:bodyPr/>
          <a:lstStyle/>
          <a:p>
            <a:fld id="{DC61796F-E401-0144-AB0F-C9DFE071AD76}" type="slidenum">
              <a:rPr lang="en-US" smtClean="0"/>
              <a:t>5</a:t>
            </a:fld>
            <a:endParaRPr lang="en-US"/>
          </a:p>
        </p:txBody>
      </p:sp>
    </p:spTree>
    <p:extLst>
      <p:ext uri="{BB962C8B-B14F-4D97-AF65-F5344CB8AC3E}">
        <p14:creationId xmlns:p14="http://schemas.microsoft.com/office/powerpoint/2010/main" val="4054696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a:solidFill>
                  <a:schemeClr val="dk1"/>
                </a:solidFill>
              </a:rPr>
              <a:t>All adoptive and foster children </a:t>
            </a:r>
            <a:r>
              <a:rPr lang="en-US" sz="1400"/>
              <a:t>struggle with academics, emotional health, physical well being and relationships.</a:t>
            </a:r>
            <a:r>
              <a:rPr lang="en-US" sz="1400">
                <a:solidFill>
                  <a:schemeClr val="dk1"/>
                </a:solidFill>
              </a:rPr>
              <a:t> </a:t>
            </a:r>
            <a:endParaRPr sz="1400">
              <a:solidFill>
                <a:schemeClr val="dk1"/>
              </a:solidFill>
            </a:endParaRPr>
          </a:p>
          <a:p>
            <a:pPr marL="0" lvl="0" indent="0" algn="l" rtl="0">
              <a:lnSpc>
                <a:spcPct val="115000"/>
              </a:lnSpc>
              <a:spcBef>
                <a:spcPts val="0"/>
              </a:spcBef>
              <a:spcAft>
                <a:spcPts val="0"/>
              </a:spcAft>
              <a:buSzPts val="1400"/>
              <a:buNone/>
            </a:pPr>
            <a:endParaRPr sz="1000">
              <a:solidFill>
                <a:schemeClr val="dk1"/>
              </a:solidFill>
            </a:endParaRPr>
          </a:p>
          <a:p>
            <a:pPr marL="0" lvl="0" indent="0" algn="l" rtl="0">
              <a:lnSpc>
                <a:spcPct val="115000"/>
              </a:lnSpc>
              <a:spcBef>
                <a:spcPts val="0"/>
              </a:spcBef>
              <a:spcAft>
                <a:spcPts val="0"/>
              </a:spcAft>
              <a:buSzPts val="1400"/>
              <a:buNone/>
            </a:pPr>
            <a:endParaRPr sz="1000">
              <a:solidFill>
                <a:schemeClr val="dk1"/>
              </a:solidFill>
            </a:endParaRPr>
          </a:p>
          <a:p>
            <a:pPr marL="0" lvl="0" indent="0" algn="l" rtl="0">
              <a:lnSpc>
                <a:spcPct val="100000"/>
              </a:lnSpc>
              <a:spcBef>
                <a:spcPts val="0"/>
              </a:spcBef>
              <a:spcAft>
                <a:spcPts val="0"/>
              </a:spcAft>
              <a:buSzPts val="1400"/>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e7e4100350_5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g2e7e4100350_5_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a:solidFill>
                  <a:srgbClr val="000000"/>
                </a:solidFill>
                <a:latin typeface="Arial"/>
                <a:ea typeface="Arial"/>
                <a:cs typeface="Arial"/>
                <a:sym typeface="Arial"/>
              </a:rPr>
              <a:t>It is important we get mental health care right —adopted</a:t>
            </a:r>
            <a:r>
              <a:rPr lang="en-US">
                <a:solidFill>
                  <a:srgbClr val="000000"/>
                </a:solidFill>
                <a:latin typeface="Arial"/>
                <a:ea typeface="Arial"/>
                <a:cs typeface="Arial"/>
                <a:sym typeface="Arial"/>
              </a:rPr>
              <a:t> and foster children are overrepresented in mental health care supports. The pevasive long term effects of trauma on adoptive parents and families means we meed evidence-based support after adoption is complete.</a:t>
            </a:r>
            <a:endParaRPr b="0" i="0" u="none" strike="noStrike">
              <a:solidFill>
                <a:srgbClr val="000000"/>
              </a:solidFill>
            </a:endParaRPr>
          </a:p>
          <a:p>
            <a:pPr marL="0" lvl="0" indent="-76200" algn="l" rtl="0">
              <a:lnSpc>
                <a:spcPct val="100000"/>
              </a:lnSpc>
              <a:spcBef>
                <a:spcPts val="1000"/>
              </a:spcBef>
              <a:spcAft>
                <a:spcPts val="0"/>
              </a:spcAft>
              <a:buClr>
                <a:srgbClr val="000000"/>
              </a:buClr>
              <a:buSzPts val="1200"/>
              <a:buFont typeface="Arial"/>
              <a:buChar char="•"/>
            </a:pPr>
            <a:r>
              <a:rPr lang="en-US" b="0" i="0" u="none" strike="noStrike">
                <a:solidFill>
                  <a:srgbClr val="000000"/>
                </a:solidFill>
                <a:latin typeface="Arial"/>
                <a:ea typeface="Arial"/>
                <a:cs typeface="Arial"/>
                <a:sym typeface="Arial"/>
              </a:rPr>
              <a:t>there are 300,000 adopted, foster and kinship children</a:t>
            </a:r>
            <a:endParaRPr/>
          </a:p>
          <a:p>
            <a:pPr marL="0" lvl="0" indent="-76200" algn="l" rtl="0">
              <a:lnSpc>
                <a:spcPct val="100000"/>
              </a:lnSpc>
              <a:spcBef>
                <a:spcPts val="1000"/>
              </a:spcBef>
              <a:spcAft>
                <a:spcPts val="0"/>
              </a:spcAft>
              <a:buClr>
                <a:srgbClr val="000000"/>
              </a:buClr>
              <a:buSzPts val="1200"/>
              <a:buFont typeface="Arial"/>
              <a:buChar char="•"/>
            </a:pPr>
            <a:r>
              <a:rPr lang="en-US" b="0" i="0" u="none" strike="noStrike">
                <a:solidFill>
                  <a:srgbClr val="000000"/>
                </a:solidFill>
                <a:latin typeface="Arial"/>
                <a:ea typeface="Arial"/>
                <a:cs typeface="Arial"/>
                <a:sym typeface="Arial"/>
              </a:rPr>
              <a:t>15% of the school population. </a:t>
            </a:r>
            <a:endParaRPr/>
          </a:p>
          <a:p>
            <a:pPr marL="0" lvl="0" indent="-76200" algn="l" rtl="0">
              <a:lnSpc>
                <a:spcPct val="100000"/>
              </a:lnSpc>
              <a:spcBef>
                <a:spcPts val="1000"/>
              </a:spcBef>
              <a:spcAft>
                <a:spcPts val="0"/>
              </a:spcAft>
              <a:buClr>
                <a:srgbClr val="000000"/>
              </a:buClr>
              <a:buSzPts val="1200"/>
              <a:buFont typeface="Arial"/>
              <a:buChar char="•"/>
            </a:pPr>
            <a:r>
              <a:rPr lang="en-US" b="1" i="0" u="none" strike="noStrike">
                <a:solidFill>
                  <a:srgbClr val="000000"/>
                </a:solidFill>
                <a:latin typeface="Arial"/>
                <a:ea typeface="Arial"/>
                <a:cs typeface="Arial"/>
                <a:sym typeface="Arial"/>
              </a:rPr>
              <a:t>At least three children in every class of 25 kids.</a:t>
            </a:r>
            <a:r>
              <a:rPr lang="en-US" b="0" i="0" u="none" strike="noStrike">
                <a:solidFill>
                  <a:srgbClr val="000000"/>
                </a:solidFill>
                <a:latin typeface="Arial"/>
                <a:ea typeface="Arial"/>
                <a:cs typeface="Arial"/>
                <a:sym typeface="Arial"/>
              </a:rPr>
              <a:t> </a:t>
            </a:r>
            <a:endParaRPr/>
          </a:p>
          <a:p>
            <a:pPr marL="0" lvl="0" indent="-76200" algn="l" rtl="0">
              <a:lnSpc>
                <a:spcPct val="100000"/>
              </a:lnSpc>
              <a:spcBef>
                <a:spcPts val="1000"/>
              </a:spcBef>
              <a:spcAft>
                <a:spcPts val="0"/>
              </a:spcAft>
              <a:buClr>
                <a:srgbClr val="000000"/>
              </a:buClr>
              <a:buSzPts val="1200"/>
              <a:buFont typeface="Arial"/>
              <a:buChar char="•"/>
            </a:pPr>
            <a:r>
              <a:rPr lang="en-US" b="0" i="0" u="none" strike="noStrike">
                <a:solidFill>
                  <a:srgbClr val="000000"/>
                </a:solidFill>
                <a:latin typeface="Arial"/>
                <a:ea typeface="Arial"/>
                <a:cs typeface="Arial"/>
                <a:sym typeface="Arial"/>
              </a:rPr>
              <a:t>80% of foster children need mental health services </a:t>
            </a:r>
            <a:endParaRPr/>
          </a:p>
          <a:p>
            <a:pPr marL="0" lvl="0" indent="-76200" algn="l" rtl="0">
              <a:lnSpc>
                <a:spcPct val="100000"/>
              </a:lnSpc>
              <a:spcBef>
                <a:spcPts val="1000"/>
              </a:spcBef>
              <a:spcAft>
                <a:spcPts val="0"/>
              </a:spcAft>
              <a:buClr>
                <a:srgbClr val="000000"/>
              </a:buClr>
              <a:buSzPts val="1200"/>
              <a:buFont typeface="Arial"/>
              <a:buChar char="•"/>
            </a:pPr>
            <a:r>
              <a:rPr lang="en-US" b="0" i="0" u="none" strike="noStrike">
                <a:solidFill>
                  <a:srgbClr val="000000"/>
                </a:solidFill>
                <a:latin typeface="Arial"/>
                <a:ea typeface="Arial"/>
                <a:cs typeface="Arial"/>
                <a:sym typeface="Arial"/>
              </a:rPr>
              <a:t>Adoptive children seek out mental health care at 3x the rate of their peers.</a:t>
            </a:r>
            <a:endParaRPr/>
          </a:p>
        </p:txBody>
      </p:sp>
      <p:sp>
        <p:nvSpPr>
          <p:cNvPr id="485" name="Google Shape;485;g2e7e4100350_5_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2e7e4100350_3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g2e7e4100350_3_1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rgbClr val="00B0F0"/>
                </a:solidFill>
                <a:latin typeface="American Typewriter Condensed" panose="02090606020004020304" pitchFamily="18" charset="77"/>
              </a:rPr>
              <a:t>“Adoption” does not take away the trauma (</a:t>
            </a:r>
            <a:r>
              <a:rPr lang="en-US" sz="1200" dirty="0">
                <a:solidFill>
                  <a:srgbClr val="00B0F0"/>
                </a:solidFill>
                <a:latin typeface="American Typewriter Condensed" panose="02090606020004020304" pitchFamily="18" charset="77"/>
                <a:ea typeface="Arial"/>
                <a:cs typeface="Arial"/>
                <a:sym typeface="Arial"/>
              </a:rPr>
              <a:t>Reid 2009)</a:t>
            </a:r>
            <a:endParaRPr dirty="0"/>
          </a:p>
        </p:txBody>
      </p:sp>
      <p:sp>
        <p:nvSpPr>
          <p:cNvPr id="492" name="Google Shape;492;g2e7e4100350_3_1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e7f198218a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2e7f198218a_1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9" name="Google Shape;519;g2e7f198218a_1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274b296498c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274b296498c_3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We had parented before, attended all the classes, had outside professionals lined up, a 504 in place.  Went into a school meeting my daughter’s junior year thinking we were going to collaborate on strategies to help my daughter and instead were told they called DCFS on us for being emotionally abusive. This is the truth- We as parents, often times, cannot try harder, love more or fix anything. Our children have suffered trauma and we need to acknowledge that the trauma is to blame. Not the child. Not the parent.  This is special needs parenting and we need to normalize support.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2e7e4100350_3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2e7e4100350_3_2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Laugh -cry moments-  Piano practice- sending back to China. Asking to do HW means you don’t love me. Kids who did well until their senior year and sabotaging success so they won’t have to leave home for college- Parents who live with camera’s and locks on doors to keep other kids in home safe due to unsafe behaviors. Grief and pain can come out as rage- Mild or severe. Parents must cope with defecating and urinating on furniture, breaking furniture, throwing bricks through care hoarding, stealing, sexual acting, stealing money, impulsive spending, gorging on food. - Secret Amazon orders, sending to friends house.</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274b296498c_6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g274b296498c_6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38" name="Google Shape;538;g274b296498c_6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274b296498c_7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274b296498c_7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6" name="Google Shape;546;g274b296498c_7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274b296498c_6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g274b296498c_6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88923" indent="-406399">
              <a:lnSpc>
                <a:spcPct val="100000"/>
              </a:lnSpc>
              <a:buClr>
                <a:schemeClr val="lt1"/>
              </a:buClr>
              <a:buSzPts val="2400"/>
            </a:pPr>
            <a:r>
              <a:rPr lang="en-US" sz="1200" b="1" i="1" dirty="0"/>
              <a:t>Disrupts</a:t>
            </a:r>
            <a:r>
              <a:rPr lang="en-US" sz="1200" i="1" dirty="0"/>
              <a:t> </a:t>
            </a:r>
            <a:r>
              <a:rPr lang="en-US" sz="1200" dirty="0"/>
              <a:t>healthy neurodevelopment -often much younger emotionally than their chronological age</a:t>
            </a:r>
          </a:p>
          <a:p>
            <a:pPr marL="488923" indent="-406399">
              <a:lnSpc>
                <a:spcPct val="100000"/>
              </a:lnSpc>
              <a:buClr>
                <a:schemeClr val="lt1"/>
              </a:buClr>
              <a:buSzPts val="2400"/>
            </a:pPr>
            <a:r>
              <a:rPr lang="en-US" sz="1200" b="1" i="1" dirty="0"/>
              <a:t>Changes</a:t>
            </a:r>
            <a:r>
              <a:rPr lang="en-US" sz="1200" dirty="0"/>
              <a:t> the brain, beliefs and biology- kids are always on a high stage of alert</a:t>
            </a:r>
          </a:p>
          <a:p>
            <a:pPr marL="488923" indent="-406399">
              <a:buClr>
                <a:schemeClr val="lt1"/>
              </a:buClr>
              <a:buSzPts val="2400"/>
            </a:pPr>
            <a:r>
              <a:rPr lang="en-US" sz="1200" b="1" i="1" dirty="0"/>
              <a:t>Creates</a:t>
            </a:r>
            <a:r>
              <a:rPr lang="en-US" sz="1200" i="1" dirty="0"/>
              <a:t> </a:t>
            </a:r>
            <a:r>
              <a:rPr lang="en-US" sz="1200" dirty="0"/>
              <a:t>lack of trust, self-worth, self-efficacy, self-regulation- kids are triggered by small events</a:t>
            </a:r>
          </a:p>
          <a:p>
            <a:pPr marL="482573" indent="-406399">
              <a:buClr>
                <a:schemeClr val="lt1"/>
              </a:buClr>
              <a:buSzPts val="2400"/>
            </a:pPr>
            <a:r>
              <a:rPr lang="en-US" sz="1200" b="1" i="1" dirty="0"/>
              <a:t>Effects</a:t>
            </a:r>
            <a:r>
              <a:rPr lang="en-US" sz="1200" dirty="0"/>
              <a:t> are high stress, inability to access logical thinking or to problem-solve</a:t>
            </a:r>
          </a:p>
        </p:txBody>
      </p:sp>
      <p:sp>
        <p:nvSpPr>
          <p:cNvPr id="553" name="Google Shape;553;g274b296498c_6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2e7e4100350_3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2e7e4100350_3_1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274b296498c_1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274b296498c_1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Adaptive Thoughts often referred to as “Survival Skills”- Their decisions are made impulsively, reactively and out of fear. Doesn’t mean the child doesn’t want love. Just doesn't know how to receive it and feel safe.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e7e4100350_3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2e7e4100350_3_2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Families are suffering in silence afraid they will be judged. Racial disparities/ Parents and families encounter many situations due to trauma that typical families do not deal with. Stealing, lying. rage, stress, anxiety, depression, sexual behaviors, sensory issues- too loud, too shy, ADHD activities- too rough and overaggressive. Some families have cameras in their homes, locked doors.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e7fe443dbb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2e7fe443dbb_2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Families are suffering in silence.</a:t>
            </a:r>
          </a:p>
          <a:p>
            <a:pPr marL="0" lvl="0" indent="0" algn="l" rtl="0">
              <a:spcBef>
                <a:spcPts val="0"/>
              </a:spcBef>
              <a:spcAft>
                <a:spcPts val="0"/>
              </a:spcAft>
              <a:buNone/>
            </a:pPr>
            <a:endParaRPr lang="en-US" dirty="0"/>
          </a:p>
          <a:p>
            <a:pPr marL="501333" indent="-342900">
              <a:lnSpc>
                <a:spcPct val="100000"/>
              </a:lnSpc>
              <a:buClr>
                <a:schemeClr val="tx1"/>
              </a:buClr>
              <a:buSzPct val="75000"/>
            </a:pPr>
            <a:r>
              <a:rPr lang="en-US" sz="1200" dirty="0"/>
              <a:t>Are school personnel trained on attachment and complex developmental trauma, FASD and trauma-informed responses?</a:t>
            </a:r>
          </a:p>
          <a:p>
            <a:pPr marL="501333" indent="-342900">
              <a:lnSpc>
                <a:spcPct val="100000"/>
              </a:lnSpc>
              <a:buClr>
                <a:schemeClr val="tx1"/>
              </a:buClr>
              <a:buSzPct val="75000"/>
            </a:pPr>
            <a:r>
              <a:rPr lang="en-US" sz="1200" dirty="0"/>
              <a:t>Families are transracial, multi-generational- “conspicuous families”- how will peers treat them.</a:t>
            </a:r>
          </a:p>
          <a:p>
            <a:pPr marL="501333" indent="-342900">
              <a:lnSpc>
                <a:spcPct val="100000"/>
              </a:lnSpc>
              <a:buClr>
                <a:schemeClr val="tx1"/>
              </a:buClr>
              <a:buSzPct val="75000"/>
            </a:pPr>
            <a:r>
              <a:rPr lang="en-US" sz="1200" dirty="0"/>
              <a:t>What to share with others- parents want perspective over pathology.</a:t>
            </a:r>
          </a:p>
          <a:p>
            <a:pPr marL="501333" indent="-342900">
              <a:lnSpc>
                <a:spcPct val="100000"/>
              </a:lnSpc>
              <a:buClr>
                <a:schemeClr val="tx1"/>
              </a:buClr>
              <a:buSzPct val="75000"/>
            </a:pPr>
            <a:r>
              <a:rPr lang="en-US" sz="1200" dirty="0"/>
              <a:t>How will kids be perceived? Social-emotional development lags typical peers.</a:t>
            </a:r>
          </a:p>
          <a:p>
            <a:pPr marL="501333" indent="-342900">
              <a:lnSpc>
                <a:spcPct val="100000"/>
              </a:lnSpc>
              <a:buClr>
                <a:schemeClr val="tx1"/>
              </a:buClr>
              <a:buSzPct val="75000"/>
            </a:pPr>
            <a:r>
              <a:rPr lang="en-US" sz="1200" dirty="0"/>
              <a:t>How will parents be perceived? Kids need more scaffolding than others and behaviors at home can be much different than at school?</a:t>
            </a: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274b296498c_8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274b296498c_8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84" name="Google Shape;584;g274b296498c_8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0" name="Google Shape;59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a:solidFill>
                  <a:srgbClr val="000000"/>
                </a:solidFill>
                <a:latin typeface="Arial"/>
                <a:ea typeface="Arial"/>
                <a:cs typeface="Arial"/>
                <a:sym typeface="Arial"/>
              </a:rPr>
              <a:t>Compassion and understanding is needed in order to serve these children well. We want a unified approach with a shared perspective. </a:t>
            </a:r>
            <a:endParaRPr b="0" i="0" u="none" strike="noStrike">
              <a:solidFill>
                <a:srgbClr val="000000"/>
              </a:solidFill>
            </a:endParaRPr>
          </a:p>
          <a:p>
            <a:pPr marL="457200" lvl="0" indent="0" algn="l" rtl="0">
              <a:lnSpc>
                <a:spcPct val="100000"/>
              </a:lnSpc>
              <a:spcBef>
                <a:spcPts val="1000"/>
              </a:spcBef>
              <a:spcAft>
                <a:spcPts val="0"/>
              </a:spcAft>
              <a:buSzPts val="1400"/>
              <a:buNone/>
            </a:pPr>
            <a:r>
              <a:rPr lang="en-US" b="0" i="0" u="none" strike="noStrike">
                <a:solidFill>
                  <a:srgbClr val="000000"/>
                </a:solidFill>
                <a:latin typeface="Arial"/>
                <a:ea typeface="Arial"/>
                <a:cs typeface="Arial"/>
                <a:sym typeface="Arial"/>
              </a:rPr>
              <a:t>These are not bad kids. </a:t>
            </a:r>
            <a:endParaRPr b="0" i="0" u="none" strike="noStrike">
              <a:solidFill>
                <a:srgbClr val="000000"/>
              </a:solidFill>
            </a:endParaRPr>
          </a:p>
          <a:p>
            <a:pPr marL="457200" lvl="0" indent="0" algn="l" rtl="0">
              <a:lnSpc>
                <a:spcPct val="100000"/>
              </a:lnSpc>
              <a:spcBef>
                <a:spcPts val="1000"/>
              </a:spcBef>
              <a:spcAft>
                <a:spcPts val="0"/>
              </a:spcAft>
              <a:buSzPts val="1400"/>
              <a:buNone/>
            </a:pPr>
            <a:r>
              <a:rPr lang="en-US" b="0" i="0" u="none" strike="noStrike">
                <a:solidFill>
                  <a:srgbClr val="000000"/>
                </a:solidFill>
                <a:latin typeface="Arial"/>
                <a:ea typeface="Arial"/>
                <a:cs typeface="Arial"/>
                <a:sym typeface="Arial"/>
              </a:rPr>
              <a:t>These are not bad parents.</a:t>
            </a:r>
            <a:endParaRPr b="0" i="0" u="none" strike="noStrike">
              <a:solidFill>
                <a:srgbClr val="000000"/>
              </a:solidFill>
            </a:endParaRPr>
          </a:p>
          <a:p>
            <a:pPr marL="457200" lvl="0" indent="0" algn="l" rtl="0">
              <a:lnSpc>
                <a:spcPct val="100000"/>
              </a:lnSpc>
              <a:spcBef>
                <a:spcPts val="1000"/>
              </a:spcBef>
              <a:spcAft>
                <a:spcPts val="0"/>
              </a:spcAft>
              <a:buSzPts val="1400"/>
              <a:buNone/>
            </a:pPr>
            <a:r>
              <a:rPr lang="en-US" b="0" i="0" u="none" strike="noStrike">
                <a:solidFill>
                  <a:srgbClr val="000000"/>
                </a:solidFill>
                <a:latin typeface="Arial"/>
                <a:ea typeface="Arial"/>
                <a:cs typeface="Arial"/>
                <a:sym typeface="Arial"/>
              </a:rPr>
              <a:t> These are not bad schools.</a:t>
            </a:r>
            <a:endParaRPr b="0" i="0" u="none" strike="noStrike">
              <a:solidFill>
                <a:srgbClr val="000000"/>
              </a:solidFill>
            </a:endParaRPr>
          </a:p>
          <a:p>
            <a:pPr marL="457200" lvl="0" indent="0" algn="l" rtl="0">
              <a:lnSpc>
                <a:spcPct val="100000"/>
              </a:lnSpc>
              <a:spcBef>
                <a:spcPts val="1000"/>
              </a:spcBef>
              <a:spcAft>
                <a:spcPts val="0"/>
              </a:spcAft>
              <a:buSzPts val="1400"/>
              <a:buNone/>
            </a:pPr>
            <a:r>
              <a:rPr lang="en-US" b="0" i="0" u="none" strike="noStrike">
                <a:solidFill>
                  <a:srgbClr val="000000"/>
                </a:solidFill>
                <a:latin typeface="Arial"/>
                <a:ea typeface="Arial"/>
                <a:cs typeface="Arial"/>
                <a:sym typeface="Arial"/>
              </a:rPr>
              <a:t> What is bad is trauma. And we need to be united together against it to heal our children.</a:t>
            </a:r>
            <a:endParaRPr b="0" i="0" u="none" strike="noStrike">
              <a:solidFill>
                <a:srgbClr val="000000"/>
              </a:solidFill>
            </a:endParaRPr>
          </a:p>
        </p:txBody>
      </p:sp>
      <p:sp>
        <p:nvSpPr>
          <p:cNvPr id="591" name="Google Shape;59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endParaRPr sz="1100">
              <a:latin typeface="Arial"/>
              <a:ea typeface="Arial"/>
              <a:cs typeface="Arial"/>
              <a:sym typeface="Arial"/>
            </a:endParaRPr>
          </a:p>
          <a:p>
            <a:pPr marL="457200" lvl="0" indent="-298450" algn="l" rtl="0">
              <a:lnSpc>
                <a:spcPct val="115000"/>
              </a:lnSpc>
              <a:spcBef>
                <a:spcPts val="1000"/>
              </a:spcBef>
              <a:spcAft>
                <a:spcPts val="0"/>
              </a:spcAft>
              <a:buClr>
                <a:schemeClr val="dk1"/>
              </a:buClr>
              <a:buSzPts val="1100"/>
              <a:buChar char="●"/>
            </a:pPr>
            <a:r>
              <a:rPr lang="en-US" sz="1100">
                <a:latin typeface="Arial"/>
                <a:ea typeface="Arial"/>
                <a:cs typeface="Arial"/>
                <a:sym typeface="Arial"/>
              </a:rPr>
              <a:t>It’s how we change the world.</a:t>
            </a:r>
            <a:endParaRPr/>
          </a:p>
        </p:txBody>
      </p:sp>
      <p:sp>
        <p:nvSpPr>
          <p:cNvPr id="599" name="Google Shape;59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Parents, schools, support, professionals, churches, and communities. Kids do better with the addition of helpful people in their lives</a:t>
            </a:r>
            <a:endParaRPr sz="1100">
              <a:latin typeface="Arial"/>
              <a:ea typeface="Arial"/>
              <a:cs typeface="Arial"/>
              <a:sym typeface="Arial"/>
            </a:endParaRPr>
          </a:p>
          <a:p>
            <a:pPr marL="457200" lvl="0" indent="-298450" algn="l" rtl="0">
              <a:lnSpc>
                <a:spcPct val="115000"/>
              </a:lnSpc>
              <a:spcBef>
                <a:spcPts val="1000"/>
              </a:spcBef>
              <a:spcAft>
                <a:spcPts val="0"/>
              </a:spcAft>
              <a:buClr>
                <a:schemeClr val="dk1"/>
              </a:buClr>
              <a:buSzPts val="1100"/>
              <a:buChar char="●"/>
            </a:pPr>
            <a:r>
              <a:rPr lang="en-US" sz="1100">
                <a:latin typeface="Arial"/>
                <a:ea typeface="Arial"/>
                <a:cs typeface="Arial"/>
                <a:sym typeface="Arial"/>
              </a:rPr>
              <a:t>Stronger children and families leads to stronger communities.</a:t>
            </a:r>
            <a:endParaRPr sz="1100">
              <a:latin typeface="Arial"/>
              <a:ea typeface="Arial"/>
              <a:cs typeface="Arial"/>
              <a:sym typeface="Arial"/>
            </a:endParaRPr>
          </a:p>
          <a:p>
            <a:pPr marL="0" lvl="0" indent="0" algn="l" rtl="0">
              <a:lnSpc>
                <a:spcPct val="115000"/>
              </a:lnSpc>
              <a:spcBef>
                <a:spcPts val="1000"/>
              </a:spcBef>
              <a:spcAft>
                <a:spcPts val="1000"/>
              </a:spcAft>
              <a:buSzPts val="1400"/>
              <a:buNone/>
            </a:pPr>
            <a:endParaRPr>
              <a:latin typeface="Arial"/>
              <a:ea typeface="Arial"/>
              <a:cs typeface="Arial"/>
              <a:sym typeface="Arial"/>
            </a:endParaRPr>
          </a:p>
        </p:txBody>
      </p:sp>
      <p:sp>
        <p:nvSpPr>
          <p:cNvPr id="605" name="Google Shape;60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2e7f198218a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2e7f198218a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4" name="Google Shape;614;g2e7f198218a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274b296498c_4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274b296498c_4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1" name="Google Shape;621;g274b296498c_4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7" name="Google Shape;62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000000"/>
                </a:solidFill>
                <a:latin typeface="Arial"/>
                <a:ea typeface="Arial"/>
                <a:cs typeface="Arial"/>
                <a:sym typeface="Arial"/>
              </a:rPr>
              <a:t>I still run into people in the community who don’t know about us. </a:t>
            </a:r>
            <a:r>
              <a:rPr lang="en-US" i="0" u="none" strike="noStrike">
                <a:solidFill>
                  <a:srgbClr val="000000"/>
                </a:solidFill>
                <a:latin typeface="Arial"/>
                <a:ea typeface="Arial"/>
                <a:cs typeface="Arial"/>
                <a:sym typeface="Arial"/>
              </a:rPr>
              <a:t>Support for Parents- links to trainings- lists of ‘iCARE4 Adoptive And Foster Families” schools and professionals -Sequoia Families- </a:t>
            </a:r>
            <a:endParaRPr>
              <a:latin typeface="Arial"/>
              <a:ea typeface="Arial"/>
              <a:cs typeface="Arial"/>
              <a:sym typeface="Arial"/>
            </a:endParaRPr>
          </a:p>
        </p:txBody>
      </p:sp>
      <p:sp>
        <p:nvSpPr>
          <p:cNvPr id="628" name="Google Shape;628;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6" name="Google Shape;63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7" name="Google Shape;63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3" name="Google Shape;643;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44" name="Google Shape;644;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0" name="Google Shape;65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dirty="0">
                <a:solidFill>
                  <a:srgbClr val="000000"/>
                </a:solidFill>
                <a:latin typeface="Arial"/>
                <a:ea typeface="Arial"/>
                <a:cs typeface="Arial"/>
                <a:sym typeface="Arial"/>
              </a:rPr>
              <a:t>NTI for Schools</a:t>
            </a:r>
            <a:endParaRPr dirty="0"/>
          </a:p>
        </p:txBody>
      </p:sp>
      <p:sp>
        <p:nvSpPr>
          <p:cNvPr id="651" name="Google Shape;65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e7f198218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2e7f198218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0" name="Google Shape;660;g2e7f198218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8" name="Google Shape;668;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2c7ca939a71_2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g2c7ca939a71_2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7" name="Google Shape;677;g2c7ca939a71_2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2e7e4100350_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2e7e4100350_1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Conferences give credibility and leads- three from the SEL Conference. A big one coming up in February- costs money to attend, have a booth, fly out, hotel. Flyers and give aways.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The Story of Sequoia Trees</a:t>
            </a:r>
          </a:p>
          <a:p>
            <a:pPr marL="0" lvl="0" indent="0" algn="l" rtl="0">
              <a:spcBef>
                <a:spcPts val="0"/>
              </a:spcBef>
              <a:spcAft>
                <a:spcPts val="0"/>
              </a:spcAft>
              <a:buNone/>
            </a:pPr>
            <a:endParaRPr dirty="0"/>
          </a:p>
        </p:txBody>
      </p:sp>
      <p:sp>
        <p:nvSpPr>
          <p:cNvPr id="684" name="Google Shape;684;g2e7e4100350_1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2c7ced0ad45_2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2c7ced0ad45_2_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406400" algn="l" rtl="0">
              <a:lnSpc>
                <a:spcPct val="100000"/>
              </a:lnSpc>
              <a:spcBef>
                <a:spcPts val="0"/>
              </a:spcBef>
              <a:spcAft>
                <a:spcPts val="0"/>
              </a:spcAft>
              <a:buClr>
                <a:schemeClr val="lt1"/>
              </a:buClr>
              <a:buSzPts val="2800"/>
              <a:buChar char="●"/>
            </a:pPr>
            <a:r>
              <a:rPr lang="en-US" sz="1200" dirty="0">
                <a:solidFill>
                  <a:schemeClr val="lt1"/>
                </a:solidFill>
              </a:rPr>
              <a:t>Biblical Mandate to Care for Orphans -  </a:t>
            </a:r>
            <a:r>
              <a:rPr lang="en-US" sz="1200" b="1" dirty="0">
                <a:solidFill>
                  <a:schemeClr val="lt1"/>
                </a:solidFill>
              </a:rPr>
              <a:t>to offer love and rebuild trust- </a:t>
            </a:r>
          </a:p>
          <a:p>
            <a:pPr marL="457200" lvl="0" indent="-406400" algn="l" rtl="0">
              <a:lnSpc>
                <a:spcPct val="100000"/>
              </a:lnSpc>
              <a:spcBef>
                <a:spcPts val="1000"/>
              </a:spcBef>
              <a:spcAft>
                <a:spcPts val="0"/>
              </a:spcAft>
              <a:buClr>
                <a:schemeClr val="lt1"/>
              </a:buClr>
              <a:buSzPts val="2800"/>
              <a:buChar char="●"/>
            </a:pPr>
            <a:r>
              <a:rPr lang="en-US" sz="1200" dirty="0">
                <a:solidFill>
                  <a:schemeClr val="lt1"/>
                </a:solidFill>
              </a:rPr>
              <a:t>Ministry of Compassion - </a:t>
            </a:r>
            <a:r>
              <a:rPr lang="en-US" sz="1200" b="1" dirty="0">
                <a:solidFill>
                  <a:schemeClr val="lt1"/>
                </a:solidFill>
              </a:rPr>
              <a:t>show Love and Kindness</a:t>
            </a:r>
          </a:p>
          <a:p>
            <a:pPr marL="457200" lvl="0" indent="-406400" algn="l" rtl="0">
              <a:lnSpc>
                <a:spcPct val="100000"/>
              </a:lnSpc>
              <a:spcBef>
                <a:spcPts val="1000"/>
              </a:spcBef>
              <a:spcAft>
                <a:spcPts val="0"/>
              </a:spcAft>
              <a:buClr>
                <a:schemeClr val="lt1"/>
              </a:buClr>
              <a:buSzPts val="2800"/>
              <a:buChar char="●"/>
            </a:pPr>
            <a:r>
              <a:rPr lang="en-US" sz="1200" dirty="0">
                <a:solidFill>
                  <a:schemeClr val="lt1"/>
                </a:solidFill>
              </a:rPr>
              <a:t>Strengthening Families - </a:t>
            </a:r>
            <a:r>
              <a:rPr lang="en-US" sz="1200" b="1" dirty="0">
                <a:solidFill>
                  <a:schemeClr val="lt1"/>
                </a:solidFill>
              </a:rPr>
              <a:t>Families are Foundation to Society </a:t>
            </a:r>
          </a:p>
          <a:p>
            <a:pPr marL="457200" lvl="0" indent="-406400" algn="l" rtl="0">
              <a:lnSpc>
                <a:spcPct val="100000"/>
              </a:lnSpc>
              <a:spcBef>
                <a:spcPts val="1000"/>
              </a:spcBef>
              <a:spcAft>
                <a:spcPts val="1000"/>
              </a:spcAft>
              <a:buClr>
                <a:schemeClr val="lt1"/>
              </a:buClr>
              <a:buSzPts val="2800"/>
              <a:buChar char="●"/>
            </a:pPr>
            <a:r>
              <a:rPr lang="en-US" sz="1200" dirty="0">
                <a:solidFill>
                  <a:schemeClr val="lt1"/>
                </a:solidFill>
              </a:rPr>
              <a:t>Community Outreach     </a:t>
            </a:r>
          </a:p>
          <a:p>
            <a:r>
              <a:rPr lang="en-US" sz="1200" b="1" dirty="0"/>
              <a:t>Take Training </a:t>
            </a:r>
          </a:p>
          <a:p>
            <a:r>
              <a:rPr lang="en-US" sz="1200" b="1" dirty="0"/>
              <a:t>Offer Financial Support </a:t>
            </a:r>
          </a:p>
          <a:p>
            <a:pPr marL="0" lvl="0" indent="0" algn="l" rtl="0">
              <a:spcBef>
                <a:spcPts val="0"/>
              </a:spcBef>
              <a:spcAft>
                <a:spcPts val="0"/>
              </a:spcAft>
              <a:buNone/>
            </a:pPr>
            <a:endParaRPr dirty="0"/>
          </a:p>
        </p:txBody>
      </p:sp>
      <p:sp>
        <p:nvSpPr>
          <p:cNvPr id="692" name="Google Shape;692;g2c7ced0ad45_2_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c7ced0ad45_2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2c7ced0ad45_2_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We are a safe bet- already proven and effective.</a:t>
            </a:r>
            <a:endParaRPr/>
          </a:p>
        </p:txBody>
      </p:sp>
      <p:sp>
        <p:nvSpPr>
          <p:cNvPr id="700" name="Google Shape;700;g2c7ced0ad45_2_9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a:solidFill>
                  <a:srgbClr val="000000"/>
                </a:solidFill>
                <a:latin typeface="Arial"/>
                <a:ea typeface="Arial"/>
                <a:cs typeface="Arial"/>
                <a:sym typeface="Arial"/>
              </a:rPr>
              <a:t>Benefits to Parents/Schools/ Professionals/ Churches/Communities</a:t>
            </a:r>
            <a:endParaRPr/>
          </a:p>
        </p:txBody>
      </p:sp>
      <p:sp>
        <p:nvSpPr>
          <p:cNvPr id="707" name="Google Shape;707;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US">
                <a:latin typeface="Arial"/>
                <a:ea typeface="Arial"/>
                <a:cs typeface="Arial"/>
                <a:sym typeface="Arial"/>
              </a:rPr>
              <a:t>Need partnership and support-</a:t>
            </a:r>
            <a:endParaRPr>
              <a:latin typeface="Arial"/>
              <a:ea typeface="Arial"/>
              <a:cs typeface="Arial"/>
              <a:sym typeface="Arial"/>
            </a:endParaRPr>
          </a:p>
          <a:p>
            <a:pPr marL="0" lvl="0" indent="0" algn="l" rtl="0">
              <a:lnSpc>
                <a:spcPct val="90000"/>
              </a:lnSpc>
              <a:spcBef>
                <a:spcPts val="0"/>
              </a:spcBef>
              <a:spcAft>
                <a:spcPts val="0"/>
              </a:spcAft>
              <a:buClr>
                <a:schemeClr val="dk1"/>
              </a:buClr>
              <a:buSzPts val="1100"/>
              <a:buFont typeface="Arial"/>
              <a:buNone/>
            </a:pPr>
            <a:r>
              <a:rPr lang="en-US">
                <a:latin typeface="Arial"/>
                <a:ea typeface="Arial"/>
                <a:cs typeface="Arial"/>
                <a:sym typeface="Arial"/>
              </a:rPr>
              <a:t>Parents</a:t>
            </a:r>
            <a:endParaRPr>
              <a:latin typeface="Arial"/>
              <a:ea typeface="Arial"/>
              <a:cs typeface="Arial"/>
              <a:sym typeface="Arial"/>
            </a:endParaRPr>
          </a:p>
          <a:p>
            <a:pPr marL="0" lvl="0" indent="0" algn="l" rtl="0">
              <a:lnSpc>
                <a:spcPct val="90000"/>
              </a:lnSpc>
              <a:spcBef>
                <a:spcPts val="0"/>
              </a:spcBef>
              <a:spcAft>
                <a:spcPts val="0"/>
              </a:spcAft>
              <a:buClr>
                <a:schemeClr val="dk1"/>
              </a:buClr>
              <a:buSzPts val="1100"/>
              <a:buFont typeface="Arial"/>
              <a:buNone/>
            </a:pPr>
            <a:r>
              <a:rPr lang="en-US">
                <a:latin typeface="Arial"/>
                <a:ea typeface="Arial"/>
                <a:cs typeface="Arial"/>
                <a:sym typeface="Arial"/>
              </a:rPr>
              <a:t>Schools</a:t>
            </a:r>
            <a:endParaRPr>
              <a:latin typeface="Arial"/>
              <a:ea typeface="Arial"/>
              <a:cs typeface="Arial"/>
              <a:sym typeface="Arial"/>
            </a:endParaRPr>
          </a:p>
          <a:p>
            <a:pPr marL="0" lvl="0" indent="0" algn="l" rtl="0">
              <a:lnSpc>
                <a:spcPct val="90000"/>
              </a:lnSpc>
              <a:spcBef>
                <a:spcPts val="0"/>
              </a:spcBef>
              <a:spcAft>
                <a:spcPts val="0"/>
              </a:spcAft>
              <a:buClr>
                <a:schemeClr val="dk1"/>
              </a:buClr>
              <a:buSzPts val="1100"/>
              <a:buFont typeface="Arial"/>
              <a:buNone/>
            </a:pPr>
            <a:r>
              <a:rPr lang="en-US">
                <a:latin typeface="Arial"/>
                <a:ea typeface="Arial"/>
                <a:cs typeface="Arial"/>
                <a:sym typeface="Arial"/>
              </a:rPr>
              <a:t>Support Professionals</a:t>
            </a:r>
            <a:endParaRPr>
              <a:latin typeface="Arial"/>
              <a:ea typeface="Arial"/>
              <a:cs typeface="Arial"/>
              <a:sym typeface="Arial"/>
            </a:endParaRPr>
          </a:p>
          <a:p>
            <a:pPr marL="0" lvl="0" indent="0" algn="l" rtl="0">
              <a:lnSpc>
                <a:spcPct val="90000"/>
              </a:lnSpc>
              <a:spcBef>
                <a:spcPts val="0"/>
              </a:spcBef>
              <a:spcAft>
                <a:spcPts val="0"/>
              </a:spcAft>
              <a:buClr>
                <a:schemeClr val="dk1"/>
              </a:buClr>
              <a:buSzPts val="1100"/>
              <a:buFont typeface="Arial"/>
              <a:buNone/>
            </a:pPr>
            <a:r>
              <a:rPr lang="en-US">
                <a:latin typeface="Arial"/>
                <a:ea typeface="Arial"/>
                <a:cs typeface="Arial"/>
                <a:sym typeface="Arial"/>
              </a:rPr>
              <a:t>Churches</a:t>
            </a:r>
            <a:endParaRPr>
              <a:latin typeface="Arial"/>
              <a:ea typeface="Arial"/>
              <a:cs typeface="Arial"/>
              <a:sym typeface="Arial"/>
            </a:endParaRPr>
          </a:p>
          <a:p>
            <a:pPr marL="0" lvl="0" indent="0" algn="l" rtl="0">
              <a:lnSpc>
                <a:spcPct val="90000"/>
              </a:lnSpc>
              <a:spcBef>
                <a:spcPts val="0"/>
              </a:spcBef>
              <a:spcAft>
                <a:spcPts val="0"/>
              </a:spcAft>
              <a:buClr>
                <a:schemeClr val="dk1"/>
              </a:buClr>
              <a:buSzPts val="1100"/>
              <a:buFont typeface="Arial"/>
              <a:buNone/>
            </a:pPr>
            <a:r>
              <a:rPr lang="en-US">
                <a:latin typeface="Arial"/>
                <a:ea typeface="Arial"/>
                <a:cs typeface="Arial"/>
                <a:sym typeface="Arial"/>
              </a:rPr>
              <a:t>Communities</a:t>
            </a:r>
            <a:endParaRPr>
              <a:latin typeface="Arial"/>
              <a:ea typeface="Arial"/>
              <a:cs typeface="Arial"/>
              <a:sym typeface="Arial"/>
            </a:endParaRPr>
          </a:p>
          <a:p>
            <a:pPr marL="0" lvl="0" indent="0" algn="l" rtl="0">
              <a:lnSpc>
                <a:spcPct val="9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90000"/>
              </a:lnSpc>
              <a:spcBef>
                <a:spcPts val="0"/>
              </a:spcBef>
              <a:spcAft>
                <a:spcPts val="0"/>
              </a:spcAft>
              <a:buSzPts val="1400"/>
              <a:buNone/>
            </a:pPr>
            <a:r>
              <a:rPr lang="en-US">
                <a:latin typeface="Arial"/>
                <a:ea typeface="Arial"/>
                <a:cs typeface="Arial"/>
                <a:sym typeface="Arial"/>
              </a:rPr>
              <a:t>Stronger Children and Families leads to stronger communities.</a:t>
            </a:r>
            <a:endParaRPr>
              <a:latin typeface="Arial"/>
              <a:ea typeface="Arial"/>
              <a:cs typeface="Arial"/>
              <a:sym typeface="Arial"/>
            </a:endParaRPr>
          </a:p>
        </p:txBody>
      </p:sp>
      <p:sp>
        <p:nvSpPr>
          <p:cNvPr id="713" name="Google Shape;71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latin typeface="Arial"/>
                <a:ea typeface="Arial"/>
                <a:cs typeface="Arial"/>
                <a:sym typeface="Arial"/>
              </a:rPr>
              <a:t>Compassion, understanding, right training and tools, shared perspective by parents, schools and professionals</a:t>
            </a:r>
            <a:endParaRPr>
              <a:latin typeface="Arial"/>
              <a:ea typeface="Arial"/>
              <a:cs typeface="Arial"/>
              <a:sym typeface="Arial"/>
            </a:endParaRPr>
          </a:p>
          <a:p>
            <a:pPr marL="0" lvl="0" indent="0" algn="l" rtl="0">
              <a:lnSpc>
                <a:spcPct val="160000"/>
              </a:lnSpc>
              <a:spcBef>
                <a:spcPts val="1800"/>
              </a:spcBef>
              <a:spcAft>
                <a:spcPts val="0"/>
              </a:spcAft>
              <a:buClr>
                <a:schemeClr val="dk1"/>
              </a:buClr>
              <a:buSzPts val="1100"/>
              <a:buFont typeface="Arial"/>
              <a:buNone/>
            </a:pPr>
            <a:r>
              <a:rPr lang="en-US">
                <a:latin typeface="Arial"/>
                <a:ea typeface="Arial"/>
                <a:cs typeface="Arial"/>
                <a:sym typeface="Arial"/>
              </a:rPr>
              <a:t>Need for trained parents, professionals, and schools to know. </a:t>
            </a:r>
            <a:endParaRPr>
              <a:latin typeface="Arial"/>
              <a:ea typeface="Arial"/>
              <a:cs typeface="Arial"/>
              <a:sym typeface="Arial"/>
            </a:endParaRPr>
          </a:p>
          <a:p>
            <a:pPr marL="0" lvl="0" indent="0" algn="l" rtl="0">
              <a:lnSpc>
                <a:spcPct val="160000"/>
              </a:lnSpc>
              <a:spcBef>
                <a:spcPts val="1800"/>
              </a:spcBef>
              <a:spcAft>
                <a:spcPts val="0"/>
              </a:spcAft>
              <a:buClr>
                <a:schemeClr val="dk1"/>
              </a:buClr>
              <a:buSzPts val="1100"/>
              <a:buFont typeface="Arial"/>
              <a:buNone/>
            </a:pPr>
            <a:r>
              <a:rPr lang="en-US">
                <a:latin typeface="Arial"/>
                <a:ea typeface="Arial"/>
                <a:cs typeface="Arial"/>
                <a:sym typeface="Arial"/>
              </a:rPr>
              <a:t>It is  not what is wrong with you- it’s what has happened to you?  Compassion, Understanding and Unity</a:t>
            </a:r>
            <a:endParaRPr>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Together, Caring for Every Child, Every Family.</a:t>
            </a:r>
            <a:endParaRPr/>
          </a:p>
        </p:txBody>
      </p:sp>
      <p:sp>
        <p:nvSpPr>
          <p:cNvPr id="729" name="Google Shape;72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6" name="Google Shape;736;p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7" name="Google Shape;737;p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443B-5137-AA63-6518-A4238D376DBC}"/>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6646C58C-A9A1-4CCC-5DAF-2F12CC02D6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5F679F-1011-DB12-08B2-7A1C01E5A86C}"/>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5" name="Footer Placeholder 4">
            <a:extLst>
              <a:ext uri="{FF2B5EF4-FFF2-40B4-BE49-F238E27FC236}">
                <a16:creationId xmlns:a16="http://schemas.microsoft.com/office/drawing/2014/main" id="{D975253E-66A4-177D-D120-012C0918B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D8E295-D6FC-4D96-904A-56C9BCE74BB2}"/>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2222602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F6A30-5A11-9567-2299-C93A715B3547}"/>
              </a:ext>
            </a:extLst>
          </p:cNvPr>
          <p:cNvSpPr>
            <a:spLocks noGrp="1"/>
          </p:cNvSpPr>
          <p:nvPr>
            <p:ph type="title"/>
          </p:nvPr>
        </p:nvSpPr>
        <p:spPr/>
        <p:txBody>
          <a:bodyPr/>
          <a:lstStyle>
            <a:lvl1pPr>
              <a:defRPr cap="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56F70023-DCA8-2358-7A23-C03B9EFA36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889FD3-1AC3-271C-E446-8316ABA1B7DF}"/>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5" name="Footer Placeholder 4">
            <a:extLst>
              <a:ext uri="{FF2B5EF4-FFF2-40B4-BE49-F238E27FC236}">
                <a16:creationId xmlns:a16="http://schemas.microsoft.com/office/drawing/2014/main" id="{7D01F481-F646-1EFC-5D14-A507206F89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A49B35-7307-696B-5702-A2899310A3B7}"/>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183163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20211-F3ED-4DE9-4555-A0B02BEF94F0}"/>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9C76B6A-D224-B881-AAFB-98A0508B38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E76D49-B41A-D197-6E54-A1C851DA1853}"/>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5" name="Footer Placeholder 4">
            <a:extLst>
              <a:ext uri="{FF2B5EF4-FFF2-40B4-BE49-F238E27FC236}">
                <a16:creationId xmlns:a16="http://schemas.microsoft.com/office/drawing/2014/main" id="{4823E33D-65D5-4D73-5B79-04B1B69815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25C2B-E7A9-6126-16B0-2E9174BD8454}"/>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1124700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AD64C-B8D4-9468-77AB-6572C607D91D}"/>
              </a:ext>
            </a:extLst>
          </p:cNvPr>
          <p:cNvSpPr>
            <a:spLocks noGrp="1"/>
          </p:cNvSpPr>
          <p:nvPr>
            <p:ph type="title"/>
          </p:nvPr>
        </p:nvSpPr>
        <p:spPr/>
        <p:txBody>
          <a:bodyPr/>
          <a:lstStyle>
            <a:lvl1pPr>
              <a:defRPr cap="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E2A76284-DFDF-F298-9F54-13E0BB03D7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FF15C0-C2EB-540E-D5A6-F376515CCF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155F3C-31EA-29F3-E724-E2A650A94DE6}"/>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6" name="Footer Placeholder 5">
            <a:extLst>
              <a:ext uri="{FF2B5EF4-FFF2-40B4-BE49-F238E27FC236}">
                <a16:creationId xmlns:a16="http://schemas.microsoft.com/office/drawing/2014/main" id="{8349B234-3487-9D29-AB34-51EF109124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B132B-EBB1-FB40-84FD-018836F7BB81}"/>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1980396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C114-2BCA-7D04-1225-FCBC6493BC9E}"/>
              </a:ext>
            </a:extLst>
          </p:cNvPr>
          <p:cNvSpPr>
            <a:spLocks noGrp="1"/>
          </p:cNvSpPr>
          <p:nvPr>
            <p:ph type="title" hasCustomPrompt="1"/>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5244730-0FED-857D-0213-69FDA0656B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FD950E-F91E-6F42-DC28-1D1DB0B1A7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653241-CC89-FBF5-500C-DE4082E5A2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57A24F-3BAF-A797-4CC1-0F1A810F5C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A48360-61AA-82F0-92DA-BBC8FCB01B63}"/>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8" name="Footer Placeholder 7">
            <a:extLst>
              <a:ext uri="{FF2B5EF4-FFF2-40B4-BE49-F238E27FC236}">
                <a16:creationId xmlns:a16="http://schemas.microsoft.com/office/drawing/2014/main" id="{30EF7873-ED85-2BEB-F2B2-815393E952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A1FB27-9405-7D08-F7DC-57370A72D713}"/>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1180585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3B182-02A5-F818-2194-DD82473B3C07}"/>
              </a:ext>
            </a:extLst>
          </p:cNvPr>
          <p:cNvSpPr>
            <a:spLocks noGrp="1"/>
          </p:cNvSpPr>
          <p:nvPr>
            <p:ph type="title" hasCustomPrompt="1"/>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00193C78-55B7-3BD7-DD1A-55C3345047BE}"/>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4" name="Footer Placeholder 3">
            <a:extLst>
              <a:ext uri="{FF2B5EF4-FFF2-40B4-BE49-F238E27FC236}">
                <a16:creationId xmlns:a16="http://schemas.microsoft.com/office/drawing/2014/main" id="{D15D2609-771E-EF49-38C2-534DCE6331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309E78-BC7D-658A-6EFC-B895A1F89E05}"/>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495490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E6A019-6A54-57FE-30F4-3EB53211CA3B}"/>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3" name="Footer Placeholder 2">
            <a:extLst>
              <a:ext uri="{FF2B5EF4-FFF2-40B4-BE49-F238E27FC236}">
                <a16:creationId xmlns:a16="http://schemas.microsoft.com/office/drawing/2014/main" id="{6CB69F3C-0693-D688-2CC1-BD3B24CD5F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4224B9-CFF0-E23F-5EEF-FEC517F15B88}"/>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2728886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BEABA-EDA8-9EE0-DD12-52CA7070AD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8B8D27-61FC-D162-0E76-943FCC5DEE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6A0712-AF56-7334-27D8-0763BBE5BA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F921D6-AE6F-E35D-36D9-F29A234DB7B5}"/>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6" name="Footer Placeholder 5">
            <a:extLst>
              <a:ext uri="{FF2B5EF4-FFF2-40B4-BE49-F238E27FC236}">
                <a16:creationId xmlns:a16="http://schemas.microsoft.com/office/drawing/2014/main" id="{E80827D3-CF4F-320E-411C-CE9E22AD2E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7E2904-A7E6-1160-C026-95292231A243}"/>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613312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A936B-90CF-E730-C2CE-0E98D23DD2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0DE762-6075-4080-A8B8-B85BA9F1A2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B91F2D-EAC8-1657-1831-AB7C95195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41D1C-7B5E-BEF5-93C2-9FFD6E9F3FDE}"/>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6" name="Footer Placeholder 5">
            <a:extLst>
              <a:ext uri="{FF2B5EF4-FFF2-40B4-BE49-F238E27FC236}">
                <a16:creationId xmlns:a16="http://schemas.microsoft.com/office/drawing/2014/main" id="{6CB60426-C6E8-206B-F72F-AE924C929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793993-CEC7-2339-FCB9-F67FA686C02B}"/>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1057763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4D5A-C75D-4D79-4975-D1B7046068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A2F9D7-73E6-89DE-F5B8-608781C8EF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E15734-633A-E2DA-4F6A-8325615B4E41}"/>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5" name="Footer Placeholder 4">
            <a:extLst>
              <a:ext uri="{FF2B5EF4-FFF2-40B4-BE49-F238E27FC236}">
                <a16:creationId xmlns:a16="http://schemas.microsoft.com/office/drawing/2014/main" id="{8C118DD2-79FC-7F60-ED6D-B11213EC3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1A42C1-9811-3767-4B90-AF19FE6EAA1B}"/>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63639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2873F3-652B-06EB-10F5-AD502A6709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01B2D3-96C4-5C79-E0C8-206220645D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92BE99-F694-CCCA-D2AE-2DBCD244279D}"/>
              </a:ext>
            </a:extLst>
          </p:cNvPr>
          <p:cNvSpPr>
            <a:spLocks noGrp="1"/>
          </p:cNvSpPr>
          <p:nvPr>
            <p:ph type="dt" sz="half" idx="10"/>
          </p:nvPr>
        </p:nvSpPr>
        <p:spPr/>
        <p:txBody>
          <a:bodyPr/>
          <a:lstStyle/>
          <a:p>
            <a:fld id="{10BF13CF-55AE-234B-BF87-699CCA905399}" type="datetimeFigureOut">
              <a:rPr lang="en-US" smtClean="0"/>
              <a:t>7/3/24</a:t>
            </a:fld>
            <a:endParaRPr lang="en-US"/>
          </a:p>
        </p:txBody>
      </p:sp>
      <p:sp>
        <p:nvSpPr>
          <p:cNvPr id="5" name="Footer Placeholder 4">
            <a:extLst>
              <a:ext uri="{FF2B5EF4-FFF2-40B4-BE49-F238E27FC236}">
                <a16:creationId xmlns:a16="http://schemas.microsoft.com/office/drawing/2014/main" id="{796A5D4A-48B0-66A9-2C80-A70285061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7A1944-913D-6101-913D-A4E47B59CD9E}"/>
              </a:ext>
            </a:extLst>
          </p:cNvPr>
          <p:cNvSpPr>
            <a:spLocks noGrp="1"/>
          </p:cNvSpPr>
          <p:nvPr>
            <p:ph type="sldNum" sz="quarter" idx="12"/>
          </p:nvPr>
        </p:nvSpPr>
        <p:spPr/>
        <p:txBody>
          <a:bodyPr/>
          <a:lstStyle/>
          <a:p>
            <a:fld id="{2DBEAE52-A86C-BE4B-91D9-A53F26DF2880}" type="slidenum">
              <a:rPr lang="en-US" smtClean="0"/>
              <a:t>‹#›</a:t>
            </a:fld>
            <a:endParaRPr lang="en-US"/>
          </a:p>
        </p:txBody>
      </p:sp>
    </p:spTree>
    <p:extLst>
      <p:ext uri="{BB962C8B-B14F-4D97-AF65-F5344CB8AC3E}">
        <p14:creationId xmlns:p14="http://schemas.microsoft.com/office/powerpoint/2010/main" val="4289772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415600" y="2867800"/>
            <a:ext cx="11360800" cy="1122300"/>
          </a:xfrm>
          <a:prstGeom prst="rect">
            <a:avLst/>
          </a:prstGeom>
          <a:noFill/>
          <a:ln>
            <a:noFill/>
          </a:ln>
        </p:spPr>
        <p:txBody>
          <a:bodyPr spcFirstLastPara="1" wrap="square" lIns="91425" tIns="91425" rIns="91425" bIns="91425" anchor="ctr" anchorCtr="0">
            <a:normAutofit/>
          </a:bodyPr>
          <a:lstStyle>
            <a:lvl1pPr lvl="0" algn="ctr" rtl="0">
              <a:lnSpc>
                <a:spcPct val="90000"/>
              </a:lnSpc>
              <a:spcBef>
                <a:spcPts val="0"/>
              </a:spcBef>
              <a:spcAft>
                <a:spcPts val="0"/>
              </a:spcAft>
              <a:buClr>
                <a:srgbClr val="00A551"/>
              </a:buClr>
              <a:buSzPts val="3600"/>
              <a:buFont typeface="Impact"/>
              <a:buNone/>
              <a:defRPr sz="3600" b="1" i="0">
                <a:solidFill>
                  <a:schemeClr val="dk1"/>
                </a:solidFill>
                <a:latin typeface="Arial Black"/>
                <a:ea typeface="Arial Black"/>
                <a:cs typeface="Arial Black"/>
                <a:sym typeface="Arial Black"/>
              </a:defRPr>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
        <p:nvSpPr>
          <p:cNvPr id="101" name="Google Shape;101;p16"/>
          <p:cNvSpPr txBox="1">
            <a:spLocks noGrp="1"/>
          </p:cNvSpPr>
          <p:nvPr>
            <p:ph type="sldNum" idx="12"/>
          </p:nvPr>
        </p:nvSpPr>
        <p:spPr>
          <a:xfrm>
            <a:off x="11296611" y="6217623"/>
            <a:ext cx="7316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4521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90C39-A169-12CB-8B85-FE39A53FA5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15754D6-6B4C-0BAC-1744-42272B5D50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220B452-FA12-7C54-0AA6-528FBF55F9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F13CF-55AE-234B-BF87-699CCA905399}" type="datetimeFigureOut">
              <a:rPr lang="en-US" smtClean="0"/>
              <a:t>7/3/24</a:t>
            </a:fld>
            <a:endParaRPr lang="en-US"/>
          </a:p>
        </p:txBody>
      </p:sp>
      <p:sp>
        <p:nvSpPr>
          <p:cNvPr id="5" name="Footer Placeholder 4">
            <a:extLst>
              <a:ext uri="{FF2B5EF4-FFF2-40B4-BE49-F238E27FC236}">
                <a16:creationId xmlns:a16="http://schemas.microsoft.com/office/drawing/2014/main" id="{F1D0CAFF-94DB-6E4F-2C01-5D887AD3FF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188E6A-BC2D-D767-0A67-79386CED97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EAE52-A86C-BE4B-91D9-A53F26DF2880}" type="slidenum">
              <a:rPr lang="en-US" smtClean="0"/>
              <a:t>‹#›</a:t>
            </a:fld>
            <a:endParaRPr lang="en-US"/>
          </a:p>
        </p:txBody>
      </p:sp>
      <p:pic>
        <p:nvPicPr>
          <p:cNvPr id="7" name="Picture 6">
            <a:extLst>
              <a:ext uri="{FF2B5EF4-FFF2-40B4-BE49-F238E27FC236}">
                <a16:creationId xmlns:a16="http://schemas.microsoft.com/office/drawing/2014/main" id="{7707ED93-83FC-9E69-103F-865BDE3065F9}"/>
              </a:ext>
            </a:extLst>
          </p:cNvPr>
          <p:cNvPicPr>
            <a:picLocks noChangeAspect="1"/>
          </p:cNvPicPr>
          <p:nvPr userDrawn="1"/>
        </p:nvPicPr>
        <p:blipFill>
          <a:blip r:embed="rId14"/>
          <a:stretch>
            <a:fillRect/>
          </a:stretch>
        </p:blipFill>
        <p:spPr>
          <a:xfrm>
            <a:off x="11353800" y="5963831"/>
            <a:ext cx="785037" cy="785037"/>
          </a:xfrm>
          <a:prstGeom prst="rect">
            <a:avLst/>
          </a:prstGeom>
        </p:spPr>
      </p:pic>
    </p:spTree>
    <p:extLst>
      <p:ext uri="{BB962C8B-B14F-4D97-AF65-F5344CB8AC3E}">
        <p14:creationId xmlns:p14="http://schemas.microsoft.com/office/powerpoint/2010/main" val="1037288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b="1" i="0" kern="1200" cap="none" normalizeH="0" baseline="0">
          <a:solidFill>
            <a:srgbClr val="00B0F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p71"/>
          <p:cNvPicPr preferRelativeResize="0"/>
          <p:nvPr/>
        </p:nvPicPr>
        <p:blipFill rotWithShape="1">
          <a:blip r:embed="rId3">
            <a:alphaModFix/>
          </a:blip>
          <a:srcRect/>
          <a:stretch/>
        </p:blipFill>
        <p:spPr>
          <a:xfrm>
            <a:off x="3280850" y="331575"/>
            <a:ext cx="5288500" cy="5288500"/>
          </a:xfrm>
          <a:prstGeom prst="rect">
            <a:avLst/>
          </a:prstGeom>
          <a:noFill/>
          <a:ln>
            <a:noFill/>
          </a:ln>
          <a:effectLst>
            <a:outerShdw blurRad="57150" dist="19050" dir="5400000" algn="bl" rotWithShape="0">
              <a:srgbClr val="000000">
                <a:alpha val="49411"/>
              </a:srgbClr>
            </a:outerShdw>
          </a:effectLst>
        </p:spPr>
      </p:pic>
      <p:sp>
        <p:nvSpPr>
          <p:cNvPr id="430" name="Google Shape;430;p71"/>
          <p:cNvSpPr txBox="1"/>
          <p:nvPr/>
        </p:nvSpPr>
        <p:spPr>
          <a:xfrm>
            <a:off x="1524000" y="5986500"/>
            <a:ext cx="9144000" cy="724800"/>
          </a:xfrm>
          <a:prstGeom prst="rect">
            <a:avLst/>
          </a:prstGeom>
          <a:noFill/>
          <a:ln>
            <a:noFill/>
          </a:ln>
        </p:spPr>
        <p:txBody>
          <a:bodyPr spcFirstLastPara="1" wrap="square" lIns="91425" tIns="91425" rIns="91425" bIns="91425" anchor="t" anchorCtr="0">
            <a:noAutofit/>
          </a:bodyPr>
          <a:lstStyle/>
          <a:p>
            <a:pPr algn="ctr">
              <a:lnSpc>
                <a:spcPct val="115000"/>
              </a:lnSpc>
              <a:buClr>
                <a:srgbClr val="000000"/>
              </a:buClr>
              <a:buSzPts val="2200"/>
            </a:pPr>
            <a:r>
              <a:rPr lang="en-US" sz="3200" b="1" dirty="0">
                <a:solidFill>
                  <a:srgbClr val="00B0F0"/>
                </a:solidFill>
                <a:latin typeface="Arial"/>
                <a:ea typeface="Arial"/>
                <a:cs typeface="Arial"/>
                <a:sym typeface="Arial"/>
              </a:rPr>
              <a:t>Together, Caring for Every Child</a:t>
            </a:r>
            <a:r>
              <a:rPr lang="en-US" sz="3200" b="1" dirty="0">
                <a:solidFill>
                  <a:srgbClr val="00B0F0"/>
                </a:solidFill>
              </a:rPr>
              <a:t>, </a:t>
            </a:r>
            <a:r>
              <a:rPr lang="en-US" sz="3200" b="1" dirty="0">
                <a:solidFill>
                  <a:srgbClr val="00B0F0"/>
                </a:solidFill>
                <a:latin typeface="Arial"/>
                <a:ea typeface="Arial"/>
                <a:cs typeface="Arial"/>
                <a:sym typeface="Arial"/>
              </a:rPr>
              <a:t>Every Family</a:t>
            </a:r>
            <a:endParaRPr sz="5400" dirty="0">
              <a:solidFill>
                <a:srgbClr val="00B0F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rgbClr val="00B0F0"/>
          </a:fgClr>
          <a:bgClr>
            <a:schemeClr val="bg1"/>
          </a:bgClr>
        </a:pattFill>
        <a:effectLst/>
      </p:bgPr>
    </p:bg>
    <p:spTree>
      <p:nvGrpSpPr>
        <p:cNvPr id="1" name="Shape 434"/>
        <p:cNvGrpSpPr/>
        <p:nvPr/>
      </p:nvGrpSpPr>
      <p:grpSpPr>
        <a:xfrm>
          <a:off x="0" y="0"/>
          <a:ext cx="0" cy="0"/>
          <a:chOff x="0" y="0"/>
          <a:chExt cx="0" cy="0"/>
        </a:xfrm>
      </p:grpSpPr>
      <p:sp>
        <p:nvSpPr>
          <p:cNvPr id="436" name="Google Shape;436;p72"/>
          <p:cNvSpPr txBox="1"/>
          <p:nvPr/>
        </p:nvSpPr>
        <p:spPr>
          <a:xfrm>
            <a:off x="74428" y="10635"/>
            <a:ext cx="12117572" cy="861744"/>
          </a:xfrm>
          <a:prstGeom prst="rect">
            <a:avLst/>
          </a:prstGeom>
          <a:noFill/>
          <a:ln>
            <a:noFill/>
          </a:ln>
        </p:spPr>
        <p:txBody>
          <a:bodyPr spcFirstLastPara="1" wrap="square" lIns="91425" tIns="91425" rIns="91425" bIns="91425" anchor="ctr" anchorCtr="0">
            <a:spAutoFit/>
          </a:bodyPr>
          <a:lstStyle/>
          <a:p>
            <a:pPr algn="ctr">
              <a:buClr>
                <a:srgbClr val="000000"/>
              </a:buClr>
              <a:buSzPts val="4000"/>
            </a:pPr>
            <a:r>
              <a:rPr lang="en-US" sz="4400" b="1" dirty="0">
                <a:solidFill>
                  <a:srgbClr val="00B0F0"/>
                </a:solidFill>
                <a:latin typeface="+mj-lt"/>
                <a:ea typeface="Arial"/>
                <a:cs typeface="Arial"/>
                <a:sym typeface="Arial"/>
              </a:rPr>
              <a:t>THIS IS MY FAMILY </a:t>
            </a:r>
          </a:p>
        </p:txBody>
      </p:sp>
      <p:sp>
        <p:nvSpPr>
          <p:cNvPr id="437" name="Google Shape;437;p72"/>
          <p:cNvSpPr txBox="1"/>
          <p:nvPr/>
        </p:nvSpPr>
        <p:spPr>
          <a:xfrm>
            <a:off x="6096000" y="5717356"/>
            <a:ext cx="4571345" cy="800400"/>
          </a:xfrm>
          <a:prstGeom prst="rect">
            <a:avLst/>
          </a:prstGeom>
          <a:noFill/>
          <a:ln>
            <a:noFill/>
          </a:ln>
        </p:spPr>
        <p:txBody>
          <a:bodyPr spcFirstLastPara="1" wrap="square" lIns="91425" tIns="91425" rIns="91425" bIns="91425" anchor="t" anchorCtr="0">
            <a:spAutoFit/>
          </a:bodyPr>
          <a:lstStyle/>
          <a:p>
            <a:pPr>
              <a:buClr>
                <a:srgbClr val="000000"/>
              </a:buClr>
              <a:buSzPts val="4000"/>
            </a:pPr>
            <a:r>
              <a:rPr lang="en-US" sz="4000" b="1" i="1" dirty="0">
                <a:latin typeface="+mj-lt"/>
                <a:ea typeface="Arial"/>
                <a:cs typeface="Arial"/>
                <a:sym typeface="Arial"/>
              </a:rPr>
              <a:t>This is our </a:t>
            </a:r>
            <a:r>
              <a:rPr lang="en-US" sz="4000" b="1" i="1" dirty="0">
                <a:latin typeface="+mj-lt"/>
              </a:rPr>
              <a:t>vision…</a:t>
            </a:r>
            <a:endParaRPr sz="4000" b="1" i="1" dirty="0">
              <a:latin typeface="+mj-lt"/>
              <a:ea typeface="Arial"/>
              <a:cs typeface="Arial"/>
              <a:sym typeface="Arial"/>
            </a:endParaRPr>
          </a:p>
        </p:txBody>
      </p:sp>
      <p:pic>
        <p:nvPicPr>
          <p:cNvPr id="5" name="Picture 4">
            <a:extLst>
              <a:ext uri="{FF2B5EF4-FFF2-40B4-BE49-F238E27FC236}">
                <a16:creationId xmlns:a16="http://schemas.microsoft.com/office/drawing/2014/main" id="{330BB3C3-3803-6736-BA3B-CE8380D3A067}"/>
              </a:ext>
            </a:extLst>
          </p:cNvPr>
          <p:cNvPicPr>
            <a:picLocks noChangeAspect="1"/>
          </p:cNvPicPr>
          <p:nvPr/>
        </p:nvPicPr>
        <p:blipFill>
          <a:blip r:embed="rId3"/>
          <a:stretch>
            <a:fillRect/>
          </a:stretch>
        </p:blipFill>
        <p:spPr>
          <a:xfrm>
            <a:off x="3466434" y="1233683"/>
            <a:ext cx="4125698" cy="43906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443"/>
        <p:cNvGrpSpPr/>
        <p:nvPr/>
      </p:nvGrpSpPr>
      <p:grpSpPr>
        <a:xfrm>
          <a:off x="0" y="0"/>
          <a:ext cx="0" cy="0"/>
          <a:chOff x="0" y="0"/>
          <a:chExt cx="0" cy="0"/>
        </a:xfrm>
      </p:grpSpPr>
      <p:sp>
        <p:nvSpPr>
          <p:cNvPr id="444" name="Google Shape;444;p73"/>
          <p:cNvSpPr txBox="1">
            <a:spLocks noGrp="1"/>
          </p:cNvSpPr>
          <p:nvPr>
            <p:ph type="title"/>
          </p:nvPr>
        </p:nvSpPr>
        <p:spPr>
          <a:xfrm>
            <a:off x="838200" y="189150"/>
            <a:ext cx="10515600" cy="1146047"/>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4400"/>
            </a:pPr>
            <a:r>
              <a:rPr lang="en-US" b="1" dirty="0">
                <a:solidFill>
                  <a:schemeClr val="tx1"/>
                </a:solidFill>
                <a:ea typeface="Arial"/>
                <a:cs typeface="Arial"/>
                <a:sym typeface="Arial"/>
              </a:rPr>
              <a:t>Building H</a:t>
            </a:r>
            <a:r>
              <a:rPr lang="en-US" b="1" dirty="0">
                <a:solidFill>
                  <a:schemeClr val="tx1"/>
                </a:solidFill>
              </a:rPr>
              <a:t>ope Through </a:t>
            </a:r>
            <a:br>
              <a:rPr lang="en-US" b="1" dirty="0">
                <a:solidFill>
                  <a:schemeClr val="tx1"/>
                </a:solidFill>
              </a:rPr>
            </a:br>
            <a:r>
              <a:rPr lang="en-US" b="1" dirty="0">
                <a:solidFill>
                  <a:schemeClr val="tx1"/>
                </a:solidFill>
              </a:rPr>
              <a:t>training and support</a:t>
            </a:r>
            <a:endParaRPr b="1" dirty="0">
              <a:solidFill>
                <a:schemeClr val="tx1"/>
              </a:solidFill>
              <a:ea typeface="Arial"/>
              <a:cs typeface="Arial"/>
              <a:sym typeface="Arial"/>
            </a:endParaRPr>
          </a:p>
        </p:txBody>
      </p:sp>
      <p:sp>
        <p:nvSpPr>
          <p:cNvPr id="3" name="Content Placeholder 2">
            <a:extLst>
              <a:ext uri="{FF2B5EF4-FFF2-40B4-BE49-F238E27FC236}">
                <a16:creationId xmlns:a16="http://schemas.microsoft.com/office/drawing/2014/main" id="{52CC59E6-E2BB-F050-C0C6-5D712C3FD46B}"/>
              </a:ext>
            </a:extLst>
          </p:cNvPr>
          <p:cNvSpPr>
            <a:spLocks noGrp="1"/>
          </p:cNvSpPr>
          <p:nvPr>
            <p:ph sz="half" idx="2"/>
          </p:nvPr>
        </p:nvSpPr>
        <p:spPr>
          <a:xfrm>
            <a:off x="2800300" y="1945354"/>
            <a:ext cx="5181600" cy="3363063"/>
          </a:xfrm>
        </p:spPr>
        <p:txBody>
          <a:bodyPr/>
          <a:lstStyle/>
          <a:p>
            <a:pPr marL="349250" indent="-298450">
              <a:lnSpc>
                <a:spcPct val="120000"/>
              </a:lnSpc>
              <a:buClr>
                <a:schemeClr val="tx1"/>
              </a:buClr>
              <a:buSzPct val="75000"/>
              <a:buFont typeface="Arial"/>
              <a:buChar char="•"/>
            </a:pPr>
            <a:r>
              <a:rPr lang="en-US" sz="2800" b="1" dirty="0">
                <a:ea typeface="Arial"/>
                <a:cs typeface="Arial"/>
                <a:sym typeface="Arial"/>
              </a:rPr>
              <a:t>Building</a:t>
            </a:r>
          </a:p>
          <a:p>
            <a:pPr marL="349250" indent="-298450">
              <a:lnSpc>
                <a:spcPct val="120000"/>
              </a:lnSpc>
              <a:spcBef>
                <a:spcPts val="1200"/>
              </a:spcBef>
              <a:buClr>
                <a:schemeClr val="tx1"/>
              </a:buClr>
              <a:buSzPct val="75000"/>
              <a:buFont typeface="Arial"/>
              <a:buChar char="•"/>
            </a:pPr>
            <a:r>
              <a:rPr lang="en-US" sz="2800" b="1" dirty="0">
                <a:ea typeface="Arial"/>
                <a:cs typeface="Arial"/>
                <a:sym typeface="Arial"/>
              </a:rPr>
              <a:t>Healing</a:t>
            </a:r>
          </a:p>
          <a:p>
            <a:pPr marL="349250" indent="-298450">
              <a:lnSpc>
                <a:spcPct val="120000"/>
              </a:lnSpc>
              <a:spcBef>
                <a:spcPts val="1200"/>
              </a:spcBef>
              <a:buClr>
                <a:schemeClr val="tx1"/>
              </a:buClr>
              <a:buSzPct val="75000"/>
              <a:buFont typeface="Arial"/>
              <a:buChar char="•"/>
            </a:pPr>
            <a:r>
              <a:rPr lang="en-US" sz="2800" b="1" dirty="0">
                <a:ea typeface="Arial"/>
                <a:cs typeface="Arial"/>
                <a:sym typeface="Arial"/>
              </a:rPr>
              <a:t>Supporting</a:t>
            </a:r>
          </a:p>
          <a:p>
            <a:pPr marL="349250" indent="-298450">
              <a:lnSpc>
                <a:spcPct val="120000"/>
              </a:lnSpc>
              <a:spcBef>
                <a:spcPts val="1200"/>
              </a:spcBef>
              <a:buClr>
                <a:schemeClr val="tx1"/>
              </a:buClr>
              <a:buSzPct val="75000"/>
              <a:buFont typeface="Arial"/>
              <a:buChar char="•"/>
            </a:pPr>
            <a:r>
              <a:rPr lang="en-US" sz="2800" b="1" dirty="0">
                <a:ea typeface="Arial"/>
                <a:cs typeface="Arial"/>
                <a:sym typeface="Arial"/>
              </a:rPr>
              <a:t>Co</a:t>
            </a:r>
            <a:r>
              <a:rPr lang="en-US" sz="2800" b="1" dirty="0"/>
              <a:t>llaborating</a:t>
            </a:r>
            <a:endParaRPr lang="en-US" sz="2800" b="1" dirty="0">
              <a:ea typeface="Arial"/>
              <a:cs typeface="Arial"/>
              <a:sym typeface="Arial"/>
            </a:endParaRPr>
          </a:p>
          <a:p>
            <a:pPr marL="349250" indent="-298450">
              <a:lnSpc>
                <a:spcPct val="120000"/>
              </a:lnSpc>
              <a:spcBef>
                <a:spcPts val="1200"/>
              </a:spcBef>
              <a:buClr>
                <a:schemeClr val="tx1"/>
              </a:buClr>
              <a:buSzPct val="75000"/>
              <a:buFont typeface="Arial"/>
              <a:buChar char="•"/>
            </a:pPr>
            <a:r>
              <a:rPr lang="en-US" sz="2800" b="1" dirty="0">
                <a:ea typeface="Arial"/>
                <a:cs typeface="Arial"/>
                <a:sym typeface="Arial"/>
              </a:rPr>
              <a:t>Policy-making</a:t>
            </a:r>
          </a:p>
        </p:txBody>
      </p:sp>
      <p:sp>
        <p:nvSpPr>
          <p:cNvPr id="446" name="Google Shape;446;p73"/>
          <p:cNvSpPr/>
          <p:nvPr/>
        </p:nvSpPr>
        <p:spPr>
          <a:xfrm>
            <a:off x="7414472" y="1882248"/>
            <a:ext cx="5003100" cy="4157100"/>
          </a:xfrm>
          <a:prstGeom prst="rect">
            <a:avLst/>
          </a:prstGeom>
          <a:noFill/>
          <a:ln>
            <a:noFill/>
          </a:ln>
        </p:spPr>
        <p:txBody>
          <a:bodyPr spcFirstLastPara="1" wrap="square" lIns="91425" tIns="45700" rIns="91425" bIns="45700" anchor="t" anchorCtr="0">
            <a:noAutofit/>
          </a:bodyPr>
          <a:lstStyle/>
          <a:p>
            <a:pPr marL="349250" indent="-298450">
              <a:lnSpc>
                <a:spcPct val="120000"/>
              </a:lnSpc>
              <a:buClr>
                <a:schemeClr val="lt1"/>
              </a:buClr>
              <a:buSzPts val="2180"/>
              <a:buFont typeface="Arial"/>
              <a:buChar char="•"/>
            </a:pPr>
            <a:endParaRPr sz="1200" dirty="0">
              <a:latin typeface="Arial"/>
              <a:ea typeface="Arial"/>
              <a:cs typeface="Arial"/>
              <a:sym typeface="Arial"/>
            </a:endParaRPr>
          </a:p>
        </p:txBody>
      </p:sp>
      <p:sp>
        <p:nvSpPr>
          <p:cNvPr id="9" name="Google Shape;444;p73">
            <a:extLst>
              <a:ext uri="{FF2B5EF4-FFF2-40B4-BE49-F238E27FC236}">
                <a16:creationId xmlns:a16="http://schemas.microsoft.com/office/drawing/2014/main" id="{D2DAC413-BEF8-7C62-46A8-DBCCEE369E0E}"/>
              </a:ext>
            </a:extLst>
          </p:cNvPr>
          <p:cNvSpPr txBox="1">
            <a:spLocks/>
          </p:cNvSpPr>
          <p:nvPr/>
        </p:nvSpPr>
        <p:spPr>
          <a:xfrm>
            <a:off x="816934" y="178516"/>
            <a:ext cx="10515600" cy="114604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b="1" i="0" kern="1200" cap="all" normalizeH="0" baseline="0">
                <a:solidFill>
                  <a:srgbClr val="00B0F0"/>
                </a:solidFill>
                <a:latin typeface="+mj-lt"/>
                <a:ea typeface="+mj-ea"/>
                <a:cs typeface="+mj-cs"/>
              </a:defRPr>
            </a:lvl1pPr>
          </a:lstStyle>
          <a:p>
            <a:pPr algn="ctr">
              <a:spcBef>
                <a:spcPts val="0"/>
              </a:spcBef>
              <a:buClr>
                <a:schemeClr val="dk1"/>
              </a:buClr>
              <a:buSzPts val="4400"/>
            </a:pPr>
            <a:r>
              <a:rPr lang="en-US">
                <a:ea typeface="Arial"/>
                <a:cs typeface="Arial"/>
                <a:sym typeface="Arial"/>
              </a:rPr>
              <a:t>Building H</a:t>
            </a:r>
            <a:r>
              <a:rPr lang="en-US"/>
              <a:t>ope Through </a:t>
            </a:r>
            <a:br>
              <a:rPr lang="en-US"/>
            </a:br>
            <a:r>
              <a:rPr lang="en-US"/>
              <a:t>training and support</a:t>
            </a:r>
            <a:endParaRPr lang="en-US" dirty="0">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Shape 452"/>
        <p:cNvGrpSpPr/>
        <p:nvPr/>
      </p:nvGrpSpPr>
      <p:grpSpPr>
        <a:xfrm>
          <a:off x="0" y="0"/>
          <a:ext cx="0" cy="0"/>
          <a:chOff x="0" y="0"/>
          <a:chExt cx="0" cy="0"/>
        </a:xfrm>
      </p:grpSpPr>
      <p:sp>
        <p:nvSpPr>
          <p:cNvPr id="454" name="Google Shape;454;p74"/>
          <p:cNvSpPr txBox="1">
            <a:spLocks noGrp="1"/>
          </p:cNvSpPr>
          <p:nvPr>
            <p:ph type="title"/>
          </p:nvPr>
        </p:nvSpPr>
        <p:spPr>
          <a:xfrm>
            <a:off x="838200" y="-7288"/>
            <a:ext cx="10515600" cy="1112064"/>
          </a:xfrm>
          <a:prstGeom prst="rect">
            <a:avLst/>
          </a:prstGeom>
          <a:noFill/>
          <a:ln>
            <a:noFill/>
          </a:ln>
        </p:spPr>
        <p:txBody>
          <a:bodyPr spcFirstLastPara="1" vert="horz" wrap="square" lIns="91425" tIns="91425" rIns="91425" bIns="91425" rtlCol="0" anchor="ctr" anchorCtr="0">
            <a:normAutofit/>
          </a:bodyPr>
          <a:lstStyle/>
          <a:p>
            <a:pPr algn="ctr"/>
            <a:r>
              <a:rPr lang="en-US" dirty="0">
                <a:latin typeface="+mj-lt"/>
                <a:ea typeface="Arial"/>
                <a:cs typeface="Arial"/>
                <a:sym typeface="Arial"/>
              </a:rPr>
              <a:t>Why Are We Here?</a:t>
            </a:r>
            <a:endParaRPr dirty="0">
              <a:latin typeface="+mj-lt"/>
              <a:ea typeface="Arial"/>
              <a:cs typeface="Arial"/>
              <a:sym typeface="Arial"/>
            </a:endParaRPr>
          </a:p>
        </p:txBody>
      </p:sp>
      <p:sp>
        <p:nvSpPr>
          <p:cNvPr id="456" name="Google Shape;456;p74"/>
          <p:cNvSpPr txBox="1"/>
          <p:nvPr/>
        </p:nvSpPr>
        <p:spPr>
          <a:xfrm>
            <a:off x="1763318" y="1104776"/>
            <a:ext cx="8847976" cy="586284"/>
          </a:xfrm>
          <a:prstGeom prst="rect">
            <a:avLst/>
          </a:prstGeom>
          <a:noFill/>
          <a:ln>
            <a:noFill/>
          </a:ln>
        </p:spPr>
        <p:txBody>
          <a:bodyPr spcFirstLastPara="1" wrap="square" lIns="91425" tIns="91425" rIns="91425" bIns="91425" anchor="t" anchorCtr="0">
            <a:spAutoFit/>
          </a:bodyPr>
          <a:lstStyle/>
          <a:p>
            <a:pPr algn="ctr">
              <a:lnSpc>
                <a:spcPct val="90000"/>
              </a:lnSpc>
            </a:pPr>
            <a:r>
              <a:rPr lang="en-US" sz="2800" b="1" i="1" dirty="0"/>
              <a:t>300,000 Adopted, Foster or Kinship Children in Illinois</a:t>
            </a:r>
            <a:endParaRPr sz="2800" b="1" i="1" dirty="0"/>
          </a:p>
        </p:txBody>
      </p:sp>
      <p:pic>
        <p:nvPicPr>
          <p:cNvPr id="4" name="Picture 3">
            <a:extLst>
              <a:ext uri="{FF2B5EF4-FFF2-40B4-BE49-F238E27FC236}">
                <a16:creationId xmlns:a16="http://schemas.microsoft.com/office/drawing/2014/main" id="{088E5A48-069D-CF50-11FB-2E1F40A70B65}"/>
              </a:ext>
            </a:extLst>
          </p:cNvPr>
          <p:cNvPicPr>
            <a:picLocks noChangeAspect="1"/>
          </p:cNvPicPr>
          <p:nvPr/>
        </p:nvPicPr>
        <p:blipFill>
          <a:blip r:embed="rId3"/>
          <a:stretch>
            <a:fillRect/>
          </a:stretch>
        </p:blipFill>
        <p:spPr>
          <a:xfrm>
            <a:off x="1148317" y="2031731"/>
            <a:ext cx="4112042" cy="4039647"/>
          </a:xfrm>
          <a:prstGeom prst="rect">
            <a:avLst/>
          </a:prstGeom>
          <a:solidFill>
            <a:schemeClr val="bg1"/>
          </a:solidFill>
        </p:spPr>
      </p:pic>
      <p:grpSp>
        <p:nvGrpSpPr>
          <p:cNvPr id="10" name="Group 9">
            <a:extLst>
              <a:ext uri="{FF2B5EF4-FFF2-40B4-BE49-F238E27FC236}">
                <a16:creationId xmlns:a16="http://schemas.microsoft.com/office/drawing/2014/main" id="{3CF7D312-AB23-4165-3534-40088E33FB3D}"/>
              </a:ext>
            </a:extLst>
          </p:cNvPr>
          <p:cNvGrpSpPr/>
          <p:nvPr/>
        </p:nvGrpSpPr>
        <p:grpSpPr>
          <a:xfrm>
            <a:off x="7037969" y="4679885"/>
            <a:ext cx="2680190" cy="1073339"/>
            <a:chOff x="6811926" y="4051554"/>
            <a:chExt cx="2680190" cy="1073339"/>
          </a:xfrm>
        </p:grpSpPr>
        <p:sp>
          <p:nvSpPr>
            <p:cNvPr id="7" name="Rectangle 6">
              <a:extLst>
                <a:ext uri="{FF2B5EF4-FFF2-40B4-BE49-F238E27FC236}">
                  <a16:creationId xmlns:a16="http://schemas.microsoft.com/office/drawing/2014/main" id="{6F84D000-2869-8FD9-9A76-6218360C6236}"/>
                </a:ext>
              </a:extLst>
            </p:cNvPr>
            <p:cNvSpPr/>
            <p:nvPr/>
          </p:nvSpPr>
          <p:spPr>
            <a:xfrm>
              <a:off x="6811926" y="4051554"/>
              <a:ext cx="2680190" cy="1073339"/>
            </a:xfrm>
            <a:prstGeom prst="rect">
              <a:avLst/>
            </a:prstGeom>
            <a:solidFill>
              <a:srgbClr val="0070C0"/>
            </a:solidFill>
            <a:ln>
              <a:noFill/>
            </a:ln>
            <a:effectLst>
              <a:outerShdw blurRad="50800" dist="381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 name="Google Shape;455;p74"/>
            <p:cNvSpPr/>
            <p:nvPr/>
          </p:nvSpPr>
          <p:spPr>
            <a:xfrm>
              <a:off x="6999013" y="4250314"/>
              <a:ext cx="2298766" cy="675818"/>
            </a:xfrm>
            <a:prstGeom prst="rect">
              <a:avLst/>
            </a:prstGeom>
            <a:noFill/>
            <a:ln>
              <a:noFill/>
            </a:ln>
          </p:spPr>
          <p:txBody>
            <a:bodyPr spcFirstLastPara="1" wrap="square" lIns="91425" tIns="45700" rIns="91425" bIns="45700" anchor="ctr" anchorCtr="0">
              <a:noAutofit/>
            </a:bodyPr>
            <a:lstStyle/>
            <a:p>
              <a:pPr algn="ctr">
                <a:lnSpc>
                  <a:spcPct val="120000"/>
                </a:lnSpc>
                <a:buClr>
                  <a:srgbClr val="000000"/>
                </a:buClr>
                <a:buSzPts val="3200"/>
              </a:pPr>
              <a:r>
                <a:rPr lang="en-US" sz="2400" b="1" dirty="0">
                  <a:solidFill>
                    <a:schemeClr val="bg1"/>
                  </a:solidFill>
                  <a:ea typeface="Arial"/>
                  <a:cs typeface="Arial"/>
                  <a:sym typeface="Arial"/>
                </a:rPr>
                <a:t>That’s 15% of all Illinois students.</a:t>
              </a:r>
              <a:endParaRPr sz="2400" b="1" dirty="0">
                <a:solidFill>
                  <a:schemeClr val="bg1"/>
                </a:solidFill>
                <a:ea typeface="Arial"/>
                <a:cs typeface="Arial"/>
                <a:sym typeface="Arial"/>
              </a:endParaRPr>
            </a:p>
          </p:txBody>
        </p:sp>
      </p:grpSp>
      <p:grpSp>
        <p:nvGrpSpPr>
          <p:cNvPr id="11" name="Group 10">
            <a:extLst>
              <a:ext uri="{FF2B5EF4-FFF2-40B4-BE49-F238E27FC236}">
                <a16:creationId xmlns:a16="http://schemas.microsoft.com/office/drawing/2014/main" id="{A7750731-0982-4421-CD36-DE7C7EB030DC}"/>
              </a:ext>
            </a:extLst>
          </p:cNvPr>
          <p:cNvGrpSpPr/>
          <p:nvPr/>
        </p:nvGrpSpPr>
        <p:grpSpPr>
          <a:xfrm>
            <a:off x="6463546" y="2349796"/>
            <a:ext cx="3609134" cy="1517294"/>
            <a:chOff x="6931643" y="2216839"/>
            <a:chExt cx="2739254" cy="1151593"/>
          </a:xfrm>
        </p:grpSpPr>
        <p:sp>
          <p:nvSpPr>
            <p:cNvPr id="6" name="TextBox 5">
              <a:extLst>
                <a:ext uri="{FF2B5EF4-FFF2-40B4-BE49-F238E27FC236}">
                  <a16:creationId xmlns:a16="http://schemas.microsoft.com/office/drawing/2014/main" id="{EF274216-10B8-F8B7-2CB0-7608CD4AF77C}"/>
                </a:ext>
              </a:extLst>
            </p:cNvPr>
            <p:cNvSpPr txBox="1"/>
            <p:nvPr/>
          </p:nvSpPr>
          <p:spPr>
            <a:xfrm>
              <a:off x="6931643" y="2477281"/>
              <a:ext cx="1959965" cy="630709"/>
            </a:xfrm>
            <a:prstGeom prst="rect">
              <a:avLst/>
            </a:prstGeom>
            <a:noFill/>
          </p:spPr>
          <p:txBody>
            <a:bodyPr wrap="square">
              <a:spAutoFit/>
            </a:bodyPr>
            <a:lstStyle/>
            <a:p>
              <a:r>
                <a:rPr lang="en-US" sz="2400" b="1" dirty="0"/>
                <a:t>At least THREE in every classroom </a:t>
              </a:r>
              <a:endParaRPr lang="en-US" sz="2400" dirty="0"/>
            </a:p>
          </p:txBody>
        </p:sp>
        <p:pic>
          <p:nvPicPr>
            <p:cNvPr id="9" name="Picture 8">
              <a:extLst>
                <a:ext uri="{FF2B5EF4-FFF2-40B4-BE49-F238E27FC236}">
                  <a16:creationId xmlns:a16="http://schemas.microsoft.com/office/drawing/2014/main" id="{E5DC32C5-CED8-AC62-C145-32BE3F9791D3}"/>
                </a:ext>
              </a:extLst>
            </p:cNvPr>
            <p:cNvPicPr>
              <a:picLocks noChangeAspect="1"/>
            </p:cNvPicPr>
            <p:nvPr/>
          </p:nvPicPr>
          <p:blipFill>
            <a:blip r:embed="rId4"/>
            <a:stretch>
              <a:fillRect/>
            </a:stretch>
          </p:blipFill>
          <p:spPr>
            <a:xfrm>
              <a:off x="8796129" y="2216839"/>
              <a:ext cx="874768" cy="1151593"/>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2206F6-E6C2-4B99-86C5-A17B9F0335FD}"/>
              </a:ext>
            </a:extLst>
          </p:cNvPr>
          <p:cNvSpPr>
            <a:spLocks noGrp="1"/>
          </p:cNvSpPr>
          <p:nvPr>
            <p:ph type="title"/>
          </p:nvPr>
        </p:nvSpPr>
        <p:spPr>
          <a:xfrm>
            <a:off x="838200" y="1"/>
            <a:ext cx="10515600" cy="1115887"/>
          </a:xfrm>
        </p:spPr>
        <p:txBody>
          <a:bodyPr>
            <a:normAutofit/>
          </a:bodyPr>
          <a:lstStyle/>
          <a:p>
            <a:pPr algn="ctr"/>
            <a:r>
              <a:rPr lang="en-US" b="1" dirty="0"/>
              <a:t>Illinois Youth in Care by County</a:t>
            </a:r>
          </a:p>
        </p:txBody>
      </p:sp>
      <p:sp>
        <p:nvSpPr>
          <p:cNvPr id="4" name="Content Placeholder 3">
            <a:extLst>
              <a:ext uri="{FF2B5EF4-FFF2-40B4-BE49-F238E27FC236}">
                <a16:creationId xmlns:a16="http://schemas.microsoft.com/office/drawing/2014/main" id="{6DE458B8-4453-D5BE-C7D6-A0816BAD8032}"/>
              </a:ext>
            </a:extLst>
          </p:cNvPr>
          <p:cNvSpPr>
            <a:spLocks noGrp="1"/>
          </p:cNvSpPr>
          <p:nvPr>
            <p:ph sz="half" idx="1"/>
          </p:nvPr>
        </p:nvSpPr>
        <p:spPr>
          <a:xfrm>
            <a:off x="838200" y="1690688"/>
            <a:ext cx="3107267" cy="4351338"/>
          </a:xfrm>
        </p:spPr>
        <p:txBody>
          <a:bodyPr>
            <a:normAutofit/>
          </a:bodyPr>
          <a:lstStyle/>
          <a:p>
            <a:pPr marL="546100" lvl="0" indent="-457200" algn="l" rtl="0">
              <a:lnSpc>
                <a:spcPct val="130000"/>
              </a:lnSpc>
              <a:spcBef>
                <a:spcPts val="0"/>
              </a:spcBef>
              <a:spcAft>
                <a:spcPts val="0"/>
              </a:spcAft>
              <a:buClr>
                <a:schemeClr val="tx1"/>
              </a:buClr>
              <a:buSzPts val="2200"/>
            </a:pPr>
            <a:r>
              <a:rPr lang="en-US" b="1" dirty="0">
                <a:solidFill>
                  <a:schemeClr val="tx1"/>
                </a:solidFill>
              </a:rPr>
              <a:t>Cook</a:t>
            </a:r>
          </a:p>
          <a:p>
            <a:pPr marL="546100" lvl="0" indent="-457200" algn="l" rtl="0">
              <a:lnSpc>
                <a:spcPct val="130000"/>
              </a:lnSpc>
              <a:spcBef>
                <a:spcPts val="0"/>
              </a:spcBef>
              <a:spcAft>
                <a:spcPts val="0"/>
              </a:spcAft>
              <a:buClr>
                <a:schemeClr val="tx1"/>
              </a:buClr>
              <a:buSzPts val="2200"/>
            </a:pPr>
            <a:r>
              <a:rPr lang="en-US" b="1" dirty="0">
                <a:solidFill>
                  <a:schemeClr val="tx1"/>
                </a:solidFill>
              </a:rPr>
              <a:t>Lake</a:t>
            </a:r>
          </a:p>
          <a:p>
            <a:pPr marL="546100" lvl="0" indent="-457200" algn="l" rtl="0">
              <a:lnSpc>
                <a:spcPct val="130000"/>
              </a:lnSpc>
              <a:spcBef>
                <a:spcPts val="0"/>
              </a:spcBef>
              <a:spcAft>
                <a:spcPts val="0"/>
              </a:spcAft>
              <a:buClr>
                <a:schemeClr val="tx1"/>
              </a:buClr>
              <a:buSzPts val="2200"/>
            </a:pPr>
            <a:r>
              <a:rPr lang="en-US" b="1" dirty="0">
                <a:solidFill>
                  <a:schemeClr val="tx1"/>
                </a:solidFill>
              </a:rPr>
              <a:t>Will</a:t>
            </a:r>
          </a:p>
          <a:p>
            <a:pPr marL="546100" lvl="0" indent="-457200" algn="l" rtl="0">
              <a:lnSpc>
                <a:spcPct val="130000"/>
              </a:lnSpc>
              <a:spcBef>
                <a:spcPts val="0"/>
              </a:spcBef>
              <a:spcAft>
                <a:spcPts val="0"/>
              </a:spcAft>
              <a:buClr>
                <a:schemeClr val="tx1"/>
              </a:buClr>
              <a:buSzPts val="2200"/>
            </a:pPr>
            <a:r>
              <a:rPr lang="en-US" b="1" dirty="0">
                <a:solidFill>
                  <a:schemeClr val="tx1"/>
                </a:solidFill>
              </a:rPr>
              <a:t>Winnebago</a:t>
            </a:r>
          </a:p>
          <a:p>
            <a:pPr marL="546100" lvl="0" indent="-457200" algn="l" rtl="0">
              <a:lnSpc>
                <a:spcPct val="130000"/>
              </a:lnSpc>
              <a:spcBef>
                <a:spcPts val="0"/>
              </a:spcBef>
              <a:spcAft>
                <a:spcPts val="0"/>
              </a:spcAft>
              <a:buClr>
                <a:schemeClr val="tx1"/>
              </a:buClr>
              <a:buSzPts val="2200"/>
            </a:pPr>
            <a:r>
              <a:rPr lang="en-US" b="1" dirty="0">
                <a:solidFill>
                  <a:schemeClr val="tx1"/>
                </a:solidFill>
              </a:rPr>
              <a:t>Peoria</a:t>
            </a:r>
          </a:p>
          <a:p>
            <a:pPr marL="546100" lvl="0" indent="-457200" algn="l" rtl="0">
              <a:lnSpc>
                <a:spcPct val="130000"/>
              </a:lnSpc>
              <a:spcBef>
                <a:spcPts val="0"/>
              </a:spcBef>
              <a:spcAft>
                <a:spcPts val="0"/>
              </a:spcAft>
              <a:buClr>
                <a:schemeClr val="tx1"/>
              </a:buClr>
              <a:buSzPts val="2200"/>
            </a:pPr>
            <a:r>
              <a:rPr lang="en-US" b="1" dirty="0">
                <a:solidFill>
                  <a:schemeClr val="tx1"/>
                </a:solidFill>
              </a:rPr>
              <a:t>Tazewell</a:t>
            </a:r>
          </a:p>
          <a:p>
            <a:pPr marL="546100" lvl="0" indent="-457200" algn="l" rtl="0">
              <a:lnSpc>
                <a:spcPct val="130000"/>
              </a:lnSpc>
              <a:spcBef>
                <a:spcPts val="0"/>
              </a:spcBef>
              <a:spcAft>
                <a:spcPts val="0"/>
              </a:spcAft>
              <a:buClr>
                <a:schemeClr val="tx1"/>
              </a:buClr>
              <a:buSzPts val="2200"/>
            </a:pPr>
            <a:r>
              <a:rPr lang="en-US" b="1" dirty="0">
                <a:solidFill>
                  <a:schemeClr val="tx1"/>
                </a:solidFill>
              </a:rPr>
              <a:t>Sangamon</a:t>
            </a:r>
          </a:p>
        </p:txBody>
      </p:sp>
      <p:pic>
        <p:nvPicPr>
          <p:cNvPr id="6" name="Google Shape;463;p75">
            <a:extLst>
              <a:ext uri="{FF2B5EF4-FFF2-40B4-BE49-F238E27FC236}">
                <a16:creationId xmlns:a16="http://schemas.microsoft.com/office/drawing/2014/main" id="{C49DFB2D-0459-E002-E08D-7B6C19EB8D48}"/>
              </a:ext>
            </a:extLst>
          </p:cNvPr>
          <p:cNvPicPr preferRelativeResize="0">
            <a:picLocks noGrp="1"/>
          </p:cNvPicPr>
          <p:nvPr>
            <p:ph sz="half" idx="2"/>
          </p:nvPr>
        </p:nvPicPr>
        <p:blipFill>
          <a:blip r:embed="rId4">
            <a:alphaModFix/>
          </a:blip>
          <a:stretch>
            <a:fillRect/>
          </a:stretch>
        </p:blipFill>
        <p:spPr>
          <a:xfrm>
            <a:off x="7807461" y="1634025"/>
            <a:ext cx="2813072" cy="4351338"/>
          </a:xfrm>
          <a:prstGeom prst="rect">
            <a:avLst/>
          </a:prstGeom>
          <a:noFill/>
          <a:ln>
            <a:noFill/>
          </a:ln>
        </p:spPr>
      </p:pic>
      <p:sp>
        <p:nvSpPr>
          <p:cNvPr id="7" name="TextBox 6">
            <a:extLst>
              <a:ext uri="{FF2B5EF4-FFF2-40B4-BE49-F238E27FC236}">
                <a16:creationId xmlns:a16="http://schemas.microsoft.com/office/drawing/2014/main" id="{B6D2AA4B-D925-A9B0-3261-B262E4BA98D7}"/>
              </a:ext>
            </a:extLst>
          </p:cNvPr>
          <p:cNvSpPr txBox="1"/>
          <p:nvPr/>
        </p:nvSpPr>
        <p:spPr>
          <a:xfrm>
            <a:off x="1219200" y="6311900"/>
            <a:ext cx="9753600" cy="307777"/>
          </a:xfrm>
          <a:prstGeom prst="rect">
            <a:avLst/>
          </a:prstGeom>
          <a:noFill/>
        </p:spPr>
        <p:txBody>
          <a:bodyPr wrap="square" rtlCol="0">
            <a:spAutoFit/>
          </a:bodyPr>
          <a:lstStyle/>
          <a:p>
            <a:pPr marL="0" lvl="0" indent="0" algn="l" rtl="0">
              <a:spcBef>
                <a:spcPts val="0"/>
              </a:spcBef>
              <a:spcAft>
                <a:spcPts val="0"/>
              </a:spcAft>
              <a:buClr>
                <a:schemeClr val="dk1"/>
              </a:buClr>
              <a:buSzPts val="1100"/>
              <a:buFont typeface="Arial"/>
              <a:buNone/>
            </a:pPr>
            <a:r>
              <a:rPr lang="en-US" sz="1400" dirty="0">
                <a:solidFill>
                  <a:schemeClr val="dk1"/>
                </a:solidFill>
              </a:rPr>
              <a:t>Michael </a:t>
            </a:r>
            <a:r>
              <a:rPr lang="en-US" sz="1400" dirty="0" err="1">
                <a:solidFill>
                  <a:schemeClr val="dk1"/>
                </a:solidFill>
              </a:rPr>
              <a:t>Lotspeich</a:t>
            </a:r>
            <a:r>
              <a:rPr lang="en-US" sz="1400" dirty="0">
                <a:solidFill>
                  <a:schemeClr val="dk1"/>
                </a:solidFill>
              </a:rPr>
              <a:t>-Yadao, PHD, University of IL College of Applied Science Jan. 2022  IDCFS Youth-in-Care</a:t>
            </a:r>
          </a:p>
        </p:txBody>
      </p:sp>
      <p:sp>
        <p:nvSpPr>
          <p:cNvPr id="11" name="TextBox 10">
            <a:extLst>
              <a:ext uri="{FF2B5EF4-FFF2-40B4-BE49-F238E27FC236}">
                <a16:creationId xmlns:a16="http://schemas.microsoft.com/office/drawing/2014/main" id="{DF7ABCDC-D3DF-CCF1-355C-4D1B8756D6EB}"/>
              </a:ext>
            </a:extLst>
          </p:cNvPr>
          <p:cNvSpPr txBox="1"/>
          <p:nvPr/>
        </p:nvSpPr>
        <p:spPr>
          <a:xfrm>
            <a:off x="3530602" y="1690688"/>
            <a:ext cx="3479798" cy="3968138"/>
          </a:xfrm>
          <a:prstGeom prst="rect">
            <a:avLst/>
          </a:prstGeom>
          <a:noFill/>
        </p:spPr>
        <p:txBody>
          <a:bodyPr wrap="square">
            <a:spAutoFit/>
          </a:bodyPr>
          <a:lstStyle/>
          <a:p>
            <a:pPr marL="546100" lvl="0" indent="-457200" algn="l" rtl="0">
              <a:lnSpc>
                <a:spcPct val="130000"/>
              </a:lnSpc>
              <a:spcBef>
                <a:spcPts val="0"/>
              </a:spcBef>
              <a:spcAft>
                <a:spcPts val="0"/>
              </a:spcAft>
              <a:buClr>
                <a:schemeClr val="tx1"/>
              </a:buClr>
              <a:buSzPts val="2200"/>
              <a:buFont typeface="Arial" panose="020B0604020202020204" pitchFamily="34" charset="0"/>
              <a:buChar char="•"/>
            </a:pPr>
            <a:r>
              <a:rPr lang="en-US" sz="2800" b="1" dirty="0">
                <a:solidFill>
                  <a:schemeClr val="tx1"/>
                </a:solidFill>
              </a:rPr>
              <a:t>Macon</a:t>
            </a:r>
          </a:p>
          <a:p>
            <a:pPr marL="546100" lvl="0" indent="-457200" algn="l" rtl="0">
              <a:lnSpc>
                <a:spcPct val="130000"/>
              </a:lnSpc>
              <a:spcBef>
                <a:spcPts val="0"/>
              </a:spcBef>
              <a:spcAft>
                <a:spcPts val="0"/>
              </a:spcAft>
              <a:buClr>
                <a:schemeClr val="tx1"/>
              </a:buClr>
              <a:buSzPts val="2200"/>
              <a:buFont typeface="Arial" panose="020B0604020202020204" pitchFamily="34" charset="0"/>
              <a:buChar char="•"/>
            </a:pPr>
            <a:r>
              <a:rPr lang="en-US" sz="2800" b="1" dirty="0">
                <a:solidFill>
                  <a:schemeClr val="tx1"/>
                </a:solidFill>
              </a:rPr>
              <a:t>Madison</a:t>
            </a:r>
          </a:p>
          <a:p>
            <a:pPr marL="546100" lvl="0" indent="-457200" algn="l" rtl="0">
              <a:lnSpc>
                <a:spcPct val="130000"/>
              </a:lnSpc>
              <a:spcBef>
                <a:spcPts val="0"/>
              </a:spcBef>
              <a:spcAft>
                <a:spcPts val="0"/>
              </a:spcAft>
              <a:buClr>
                <a:schemeClr val="tx1"/>
              </a:buClr>
              <a:buSzPts val="2200"/>
              <a:buFont typeface="Arial" panose="020B0604020202020204" pitchFamily="34" charset="0"/>
              <a:buChar char="•"/>
            </a:pPr>
            <a:r>
              <a:rPr lang="en-US" sz="2800" b="1" dirty="0">
                <a:solidFill>
                  <a:schemeClr val="tx1"/>
                </a:solidFill>
              </a:rPr>
              <a:t>St. Clair</a:t>
            </a:r>
          </a:p>
          <a:p>
            <a:pPr marL="546100" lvl="0" indent="-457200" algn="l" rtl="0">
              <a:lnSpc>
                <a:spcPct val="130000"/>
              </a:lnSpc>
              <a:spcBef>
                <a:spcPts val="0"/>
              </a:spcBef>
              <a:spcAft>
                <a:spcPts val="0"/>
              </a:spcAft>
              <a:buClr>
                <a:schemeClr val="tx1"/>
              </a:buClr>
              <a:buSzPts val="2200"/>
              <a:buFont typeface="Arial" panose="020B0604020202020204" pitchFamily="34" charset="0"/>
              <a:buChar char="•"/>
            </a:pPr>
            <a:r>
              <a:rPr lang="en-US" sz="2800" b="1" dirty="0">
                <a:solidFill>
                  <a:schemeClr val="tx1"/>
                </a:solidFill>
              </a:rPr>
              <a:t>Marion</a:t>
            </a:r>
          </a:p>
          <a:p>
            <a:pPr marL="546100" lvl="0" indent="-457200" algn="l" rtl="0">
              <a:lnSpc>
                <a:spcPct val="130000"/>
              </a:lnSpc>
              <a:spcBef>
                <a:spcPts val="0"/>
              </a:spcBef>
              <a:spcAft>
                <a:spcPts val="0"/>
              </a:spcAft>
              <a:buClr>
                <a:schemeClr val="tx1"/>
              </a:buClr>
              <a:buSzPts val="2200"/>
              <a:buFont typeface="Arial" panose="020B0604020202020204" pitchFamily="34" charset="0"/>
              <a:buChar char="•"/>
            </a:pPr>
            <a:r>
              <a:rPr lang="en-US" sz="2800" b="1" dirty="0">
                <a:solidFill>
                  <a:schemeClr val="tx1"/>
                </a:solidFill>
              </a:rPr>
              <a:t>Jefferson</a:t>
            </a:r>
          </a:p>
          <a:p>
            <a:pPr marL="546100" lvl="0" indent="-457200" algn="l" rtl="0">
              <a:lnSpc>
                <a:spcPct val="130000"/>
              </a:lnSpc>
              <a:spcBef>
                <a:spcPts val="0"/>
              </a:spcBef>
              <a:spcAft>
                <a:spcPts val="0"/>
              </a:spcAft>
              <a:buClr>
                <a:schemeClr val="tx1"/>
              </a:buClr>
              <a:buSzPts val="2200"/>
              <a:buFont typeface="Arial" panose="020B0604020202020204" pitchFamily="34" charset="0"/>
              <a:buChar char="•"/>
            </a:pPr>
            <a:r>
              <a:rPr lang="en-US" sz="2800" b="1" dirty="0">
                <a:solidFill>
                  <a:schemeClr val="tx1"/>
                </a:solidFill>
              </a:rPr>
              <a:t>Adams</a:t>
            </a:r>
          </a:p>
          <a:p>
            <a:pPr marL="546100" lvl="0" indent="-457200" algn="l" rtl="0">
              <a:lnSpc>
                <a:spcPct val="130000"/>
              </a:lnSpc>
              <a:spcBef>
                <a:spcPts val="0"/>
              </a:spcBef>
              <a:spcAft>
                <a:spcPts val="0"/>
              </a:spcAft>
              <a:buClr>
                <a:schemeClr val="tx1"/>
              </a:buClr>
              <a:buSzPts val="2200"/>
              <a:buFont typeface="Arial" panose="020B0604020202020204" pitchFamily="34" charset="0"/>
              <a:buChar char="•"/>
            </a:pPr>
            <a:r>
              <a:rPr lang="en-US" sz="2800" b="1" dirty="0">
                <a:solidFill>
                  <a:schemeClr val="tx1"/>
                </a:solidFill>
              </a:rPr>
              <a:t>Rock Island</a:t>
            </a:r>
          </a:p>
        </p:txBody>
      </p:sp>
    </p:spTree>
    <p:extLst>
      <p:ext uri="{BB962C8B-B14F-4D97-AF65-F5344CB8AC3E}">
        <p14:creationId xmlns:p14="http://schemas.microsoft.com/office/powerpoint/2010/main" val="1772058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Shape 468"/>
        <p:cNvGrpSpPr/>
        <p:nvPr/>
      </p:nvGrpSpPr>
      <p:grpSpPr>
        <a:xfrm>
          <a:off x="0" y="0"/>
          <a:ext cx="0" cy="0"/>
          <a:chOff x="0" y="0"/>
          <a:chExt cx="0" cy="0"/>
        </a:xfrm>
      </p:grpSpPr>
      <p:sp>
        <p:nvSpPr>
          <p:cNvPr id="469" name="Google Shape;469;p76"/>
          <p:cNvSpPr txBox="1">
            <a:spLocks noGrp="1"/>
          </p:cNvSpPr>
          <p:nvPr>
            <p:ph type="title"/>
          </p:nvPr>
        </p:nvSpPr>
        <p:spPr>
          <a:xfrm>
            <a:off x="0" y="0"/>
            <a:ext cx="12192000" cy="1146048"/>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ct val="100000"/>
            </a:pPr>
            <a:r>
              <a:rPr lang="en-US" dirty="0"/>
              <a:t>Attachment and Complex Trauma Struggle</a:t>
            </a:r>
            <a:endParaRPr dirty="0">
              <a:ea typeface="Arial"/>
              <a:cs typeface="Arial"/>
              <a:sym typeface="Arial"/>
            </a:endParaRPr>
          </a:p>
        </p:txBody>
      </p:sp>
      <p:grpSp>
        <p:nvGrpSpPr>
          <p:cNvPr id="10" name="Group 9">
            <a:extLst>
              <a:ext uri="{FF2B5EF4-FFF2-40B4-BE49-F238E27FC236}">
                <a16:creationId xmlns:a16="http://schemas.microsoft.com/office/drawing/2014/main" id="{2B51DFE7-70AE-B700-EDB4-489BBE861A1B}"/>
              </a:ext>
            </a:extLst>
          </p:cNvPr>
          <p:cNvGrpSpPr/>
          <p:nvPr/>
        </p:nvGrpSpPr>
        <p:grpSpPr>
          <a:xfrm>
            <a:off x="1251661" y="1146048"/>
            <a:ext cx="3396814" cy="2423710"/>
            <a:chOff x="1259595" y="1209942"/>
            <a:chExt cx="3396814" cy="2423710"/>
          </a:xfrm>
        </p:grpSpPr>
        <p:pic>
          <p:nvPicPr>
            <p:cNvPr id="471" name="Google Shape;471;p76"/>
            <p:cNvPicPr preferRelativeResize="0"/>
            <p:nvPr/>
          </p:nvPicPr>
          <p:blipFill rotWithShape="1">
            <a:blip r:embed="rId3">
              <a:alphaModFix/>
            </a:blip>
            <a:srcRect l="-66" r="6922"/>
            <a:stretch/>
          </p:blipFill>
          <p:spPr>
            <a:xfrm>
              <a:off x="1259595" y="1209942"/>
              <a:ext cx="3386323" cy="2423710"/>
            </a:xfrm>
            <a:prstGeom prst="rect">
              <a:avLst/>
            </a:prstGeom>
            <a:noFill/>
            <a:ln>
              <a:noFill/>
            </a:ln>
          </p:spPr>
        </p:pic>
        <p:sp>
          <p:nvSpPr>
            <p:cNvPr id="472" name="Google Shape;472;p76"/>
            <p:cNvSpPr txBox="1"/>
            <p:nvPr/>
          </p:nvSpPr>
          <p:spPr>
            <a:xfrm>
              <a:off x="1270085" y="3064227"/>
              <a:ext cx="3386324" cy="547495"/>
            </a:xfrm>
            <a:prstGeom prst="rect">
              <a:avLst/>
            </a:prstGeom>
            <a:noFill/>
            <a:ln>
              <a:noFill/>
            </a:ln>
          </p:spPr>
          <p:txBody>
            <a:bodyPr spcFirstLastPara="1" wrap="square" lIns="91425" tIns="45700" rIns="91425" bIns="45700" anchor="ctr" anchorCtr="0">
              <a:noAutofit/>
            </a:bodyPr>
            <a:lstStyle/>
            <a:p>
              <a:pPr algn="ctr">
                <a:lnSpc>
                  <a:spcPct val="90000"/>
                </a:lnSpc>
                <a:buClr>
                  <a:schemeClr val="lt1"/>
                </a:buClr>
                <a:buSzPts val="2000"/>
              </a:pPr>
              <a:r>
                <a:rPr lang="en-US" sz="2400" b="1" dirty="0">
                  <a:solidFill>
                    <a:schemeClr val="bg1"/>
                  </a:solidFill>
                  <a:ea typeface="Arial Narrow"/>
                  <a:cs typeface="Arial Narrow"/>
                  <a:sym typeface="Arial Narrow"/>
                </a:rPr>
                <a:t>Academics</a:t>
              </a:r>
              <a:endParaRPr sz="1600" dirty="0">
                <a:solidFill>
                  <a:schemeClr val="bg1"/>
                </a:solidFill>
                <a:ea typeface="Arial"/>
                <a:cs typeface="Arial"/>
                <a:sym typeface="Arial"/>
              </a:endParaRPr>
            </a:p>
          </p:txBody>
        </p:sp>
      </p:grpSp>
      <p:grpSp>
        <p:nvGrpSpPr>
          <p:cNvPr id="11" name="Group 10">
            <a:extLst>
              <a:ext uri="{FF2B5EF4-FFF2-40B4-BE49-F238E27FC236}">
                <a16:creationId xmlns:a16="http://schemas.microsoft.com/office/drawing/2014/main" id="{B76F0E8C-331D-2AC1-6DD9-3DCD7F6ACF85}"/>
              </a:ext>
            </a:extLst>
          </p:cNvPr>
          <p:cNvGrpSpPr/>
          <p:nvPr/>
        </p:nvGrpSpPr>
        <p:grpSpPr>
          <a:xfrm>
            <a:off x="6972177" y="1139843"/>
            <a:ext cx="3407306" cy="2555480"/>
            <a:chOff x="6980111" y="1203737"/>
            <a:chExt cx="3407306" cy="2555480"/>
          </a:xfrm>
        </p:grpSpPr>
        <p:pic>
          <p:nvPicPr>
            <p:cNvPr id="474" name="Google Shape;474;p76"/>
            <p:cNvPicPr preferRelativeResize="0"/>
            <p:nvPr/>
          </p:nvPicPr>
          <p:blipFill rotWithShape="1">
            <a:blip r:embed="rId4">
              <a:alphaModFix/>
            </a:blip>
            <a:srcRect t="5277" b="-5277"/>
            <a:stretch/>
          </p:blipFill>
          <p:spPr>
            <a:xfrm>
              <a:off x="6980111" y="1203737"/>
              <a:ext cx="3407306" cy="2555480"/>
            </a:xfrm>
            <a:prstGeom prst="rect">
              <a:avLst/>
            </a:prstGeom>
            <a:noFill/>
            <a:ln>
              <a:noFill/>
            </a:ln>
          </p:spPr>
        </p:pic>
        <p:sp>
          <p:nvSpPr>
            <p:cNvPr id="475" name="Google Shape;475;p76"/>
            <p:cNvSpPr txBox="1"/>
            <p:nvPr/>
          </p:nvSpPr>
          <p:spPr>
            <a:xfrm>
              <a:off x="7012152" y="3075524"/>
              <a:ext cx="3368408" cy="547495"/>
            </a:xfrm>
            <a:prstGeom prst="rect">
              <a:avLst/>
            </a:prstGeom>
            <a:noFill/>
            <a:ln>
              <a:noFill/>
            </a:ln>
          </p:spPr>
          <p:txBody>
            <a:bodyPr spcFirstLastPara="1" wrap="square" lIns="91425" tIns="45700" rIns="91425" bIns="45700" anchor="ctr" anchorCtr="0">
              <a:normAutofit/>
            </a:bodyPr>
            <a:lstStyle/>
            <a:p>
              <a:pPr algn="ctr">
                <a:lnSpc>
                  <a:spcPct val="90000"/>
                </a:lnSpc>
                <a:buClr>
                  <a:schemeClr val="lt1"/>
                </a:buClr>
                <a:buSzPts val="2000"/>
              </a:pPr>
              <a:r>
                <a:rPr lang="en-US" sz="2400" b="1" dirty="0">
                  <a:solidFill>
                    <a:schemeClr val="bg1"/>
                  </a:solidFill>
                  <a:ea typeface="Arial Narrow"/>
                  <a:cs typeface="Arial Narrow"/>
                  <a:sym typeface="Arial Narrow"/>
                </a:rPr>
                <a:t>Emotional Health  </a:t>
              </a:r>
              <a:endParaRPr sz="1600" dirty="0">
                <a:solidFill>
                  <a:schemeClr val="bg1"/>
                </a:solidFill>
                <a:ea typeface="Arial"/>
                <a:cs typeface="Arial"/>
                <a:sym typeface="Arial"/>
              </a:endParaRPr>
            </a:p>
          </p:txBody>
        </p:sp>
      </p:grpSp>
      <p:grpSp>
        <p:nvGrpSpPr>
          <p:cNvPr id="9" name="Group 8">
            <a:extLst>
              <a:ext uri="{FF2B5EF4-FFF2-40B4-BE49-F238E27FC236}">
                <a16:creationId xmlns:a16="http://schemas.microsoft.com/office/drawing/2014/main" id="{49CA1546-29AE-BA71-951A-38E2C1B1E2F2}"/>
              </a:ext>
            </a:extLst>
          </p:cNvPr>
          <p:cNvGrpSpPr/>
          <p:nvPr/>
        </p:nvGrpSpPr>
        <p:grpSpPr>
          <a:xfrm>
            <a:off x="1252549" y="3800250"/>
            <a:ext cx="3392292" cy="2555479"/>
            <a:chOff x="1893226" y="3768353"/>
            <a:chExt cx="3392292" cy="2555479"/>
          </a:xfrm>
        </p:grpSpPr>
        <p:pic>
          <p:nvPicPr>
            <p:cNvPr id="477" name="Google Shape;477;p76"/>
            <p:cNvPicPr preferRelativeResize="0"/>
            <p:nvPr/>
          </p:nvPicPr>
          <p:blipFill rotWithShape="1">
            <a:blip r:embed="rId5">
              <a:alphaModFix/>
            </a:blip>
            <a:srcRect l="3748" t="32244" r="7909" b="25907"/>
            <a:stretch/>
          </p:blipFill>
          <p:spPr>
            <a:xfrm>
              <a:off x="1899195" y="3768353"/>
              <a:ext cx="3386323" cy="2555479"/>
            </a:xfrm>
            <a:prstGeom prst="rect">
              <a:avLst/>
            </a:prstGeom>
            <a:noFill/>
            <a:ln>
              <a:noFill/>
            </a:ln>
          </p:spPr>
        </p:pic>
        <p:sp>
          <p:nvSpPr>
            <p:cNvPr id="478" name="Google Shape;478;p76"/>
            <p:cNvSpPr txBox="1"/>
            <p:nvPr/>
          </p:nvSpPr>
          <p:spPr>
            <a:xfrm>
              <a:off x="1893226" y="5776337"/>
              <a:ext cx="3386323" cy="547495"/>
            </a:xfrm>
            <a:prstGeom prst="rect">
              <a:avLst/>
            </a:prstGeom>
            <a:noFill/>
            <a:ln>
              <a:noFill/>
            </a:ln>
          </p:spPr>
          <p:txBody>
            <a:bodyPr spcFirstLastPara="1" wrap="square" lIns="91425" tIns="45700" rIns="91425" bIns="45700" anchor="ctr" anchorCtr="0">
              <a:noAutofit/>
            </a:bodyPr>
            <a:lstStyle/>
            <a:p>
              <a:pPr algn="ctr">
                <a:lnSpc>
                  <a:spcPct val="90000"/>
                </a:lnSpc>
                <a:buClr>
                  <a:schemeClr val="lt1"/>
                </a:buClr>
                <a:buSzPct val="100000"/>
              </a:pPr>
              <a:r>
                <a:rPr lang="en-US" sz="2400" b="1" dirty="0">
                  <a:solidFill>
                    <a:schemeClr val="bg1"/>
                  </a:solidFill>
                  <a:ea typeface="Arial Narrow"/>
                  <a:cs typeface="Arial Narrow"/>
                  <a:sym typeface="Arial Narrow"/>
                </a:rPr>
                <a:t>Physical Well-being  </a:t>
              </a:r>
              <a:endParaRPr sz="2400" dirty="0">
                <a:solidFill>
                  <a:schemeClr val="bg1"/>
                </a:solidFill>
                <a:ea typeface="Arial"/>
                <a:cs typeface="Arial"/>
                <a:sym typeface="Arial"/>
              </a:endParaRPr>
            </a:p>
          </p:txBody>
        </p:sp>
      </p:grpSp>
      <p:grpSp>
        <p:nvGrpSpPr>
          <p:cNvPr id="8" name="Group 7">
            <a:extLst>
              <a:ext uri="{FF2B5EF4-FFF2-40B4-BE49-F238E27FC236}">
                <a16:creationId xmlns:a16="http://schemas.microsoft.com/office/drawing/2014/main" id="{EDE9F251-E62F-D982-5374-DE52F630BD59}"/>
              </a:ext>
            </a:extLst>
          </p:cNvPr>
          <p:cNvGrpSpPr/>
          <p:nvPr/>
        </p:nvGrpSpPr>
        <p:grpSpPr>
          <a:xfrm>
            <a:off x="6971100" y="3800250"/>
            <a:ext cx="3408383" cy="2560004"/>
            <a:chOff x="6529473" y="5014799"/>
            <a:chExt cx="3408383" cy="2560004"/>
          </a:xfrm>
        </p:grpSpPr>
        <p:pic>
          <p:nvPicPr>
            <p:cNvPr id="480" name="Google Shape;480;p76"/>
            <p:cNvPicPr preferRelativeResize="0"/>
            <p:nvPr/>
          </p:nvPicPr>
          <p:blipFill rotWithShape="1">
            <a:blip r:embed="rId6">
              <a:alphaModFix/>
            </a:blip>
            <a:srcRect r="11172"/>
            <a:stretch/>
          </p:blipFill>
          <p:spPr>
            <a:xfrm>
              <a:off x="6532952" y="5014799"/>
              <a:ext cx="3404904" cy="2555480"/>
            </a:xfrm>
            <a:prstGeom prst="rect">
              <a:avLst/>
            </a:prstGeom>
            <a:noFill/>
            <a:ln>
              <a:noFill/>
            </a:ln>
          </p:spPr>
        </p:pic>
        <p:sp>
          <p:nvSpPr>
            <p:cNvPr id="481" name="Google Shape;481;p76"/>
            <p:cNvSpPr txBox="1"/>
            <p:nvPr/>
          </p:nvSpPr>
          <p:spPr>
            <a:xfrm>
              <a:off x="6529473" y="7027308"/>
              <a:ext cx="3407306" cy="547495"/>
            </a:xfrm>
            <a:prstGeom prst="rect">
              <a:avLst/>
            </a:prstGeom>
            <a:noFill/>
            <a:ln>
              <a:noFill/>
            </a:ln>
          </p:spPr>
          <p:txBody>
            <a:bodyPr spcFirstLastPara="1" wrap="square" lIns="91425" tIns="45700" rIns="91425" bIns="45700" anchor="ctr" anchorCtr="0">
              <a:normAutofit/>
            </a:bodyPr>
            <a:lstStyle/>
            <a:p>
              <a:pPr algn="ctr">
                <a:lnSpc>
                  <a:spcPct val="90000"/>
                </a:lnSpc>
                <a:buClr>
                  <a:schemeClr val="lt1"/>
                </a:buClr>
                <a:buSzPct val="108107"/>
              </a:pPr>
              <a:r>
                <a:rPr lang="en-US" sz="2400" b="1" dirty="0">
                  <a:solidFill>
                    <a:schemeClr val="bg1"/>
                  </a:solidFill>
                  <a:ea typeface="Arial Narrow"/>
                  <a:cs typeface="Arial Narrow"/>
                  <a:sym typeface="Arial Narrow"/>
                </a:rPr>
                <a:t>Relationships</a:t>
              </a:r>
              <a:endParaRPr sz="1200" dirty="0">
                <a:solidFill>
                  <a:schemeClr val="bg1"/>
                </a:solidFil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rgbClr val="00B0F0">
                <a:alpha val="28000"/>
              </a:srgbClr>
            </a:gs>
            <a:gs pos="100000">
              <a:schemeClr val="bg1"/>
            </a:gs>
          </a:gsLst>
          <a:lin ang="5400000" scaled="1"/>
        </a:gradFill>
        <a:effectLst/>
      </p:bgPr>
    </p:bg>
    <p:spTree>
      <p:nvGrpSpPr>
        <p:cNvPr id="1" name="Shape 486"/>
        <p:cNvGrpSpPr/>
        <p:nvPr/>
      </p:nvGrpSpPr>
      <p:grpSpPr>
        <a:xfrm>
          <a:off x="0" y="0"/>
          <a:ext cx="0" cy="0"/>
          <a:chOff x="0" y="0"/>
          <a:chExt cx="0" cy="0"/>
        </a:xfrm>
      </p:grpSpPr>
      <p:sp>
        <p:nvSpPr>
          <p:cNvPr id="488" name="Google Shape;488;p77"/>
          <p:cNvSpPr txBox="1">
            <a:spLocks noGrp="1"/>
          </p:cNvSpPr>
          <p:nvPr>
            <p:ph type="title"/>
          </p:nvPr>
        </p:nvSpPr>
        <p:spPr>
          <a:xfrm>
            <a:off x="762730" y="10646"/>
            <a:ext cx="10515600" cy="1098826"/>
          </a:xfrm>
          <a:prstGeom prst="rect">
            <a:avLst/>
          </a:prstGeom>
          <a:noFill/>
          <a:ln>
            <a:noFill/>
          </a:ln>
        </p:spPr>
        <p:txBody>
          <a:bodyPr spcFirstLastPara="1" vert="horz" wrap="square" lIns="91425" tIns="45700" rIns="91425" bIns="45700" rtlCol="0" anchor="ctr" anchorCtr="0">
            <a:noAutofit/>
          </a:bodyPr>
          <a:lstStyle/>
          <a:p>
            <a:pPr algn="ctr">
              <a:spcBef>
                <a:spcPts val="0"/>
              </a:spcBef>
              <a:buSzPts val="1800"/>
            </a:pPr>
            <a:r>
              <a:rPr lang="en-US" b="1" dirty="0">
                <a:ea typeface="Arial"/>
                <a:cs typeface="Arial"/>
                <a:sym typeface="Arial"/>
              </a:rPr>
              <a:t>WE MUST GET IT RIGHT</a:t>
            </a:r>
            <a:r>
              <a:rPr lang="en-US" b="1" dirty="0"/>
              <a:t>!</a:t>
            </a:r>
            <a:endParaRPr lang="en-US" b="1" dirty="0">
              <a:ea typeface="Arial"/>
              <a:cs typeface="Arial"/>
              <a:sym typeface="Arial"/>
            </a:endParaRPr>
          </a:p>
        </p:txBody>
      </p:sp>
      <p:sp>
        <p:nvSpPr>
          <p:cNvPr id="2" name="Text Placeholder 1">
            <a:extLst>
              <a:ext uri="{FF2B5EF4-FFF2-40B4-BE49-F238E27FC236}">
                <a16:creationId xmlns:a16="http://schemas.microsoft.com/office/drawing/2014/main" id="{B7055C53-9FD6-E41D-0E39-58EEBD15D0B9}"/>
              </a:ext>
            </a:extLst>
          </p:cNvPr>
          <p:cNvSpPr>
            <a:spLocks noGrp="1"/>
          </p:cNvSpPr>
          <p:nvPr>
            <p:ph type="body" idx="1"/>
          </p:nvPr>
        </p:nvSpPr>
        <p:spPr/>
        <p:txBody>
          <a:bodyPr>
            <a:normAutofit/>
          </a:bodyPr>
          <a:lstStyle/>
          <a:p>
            <a:r>
              <a:rPr lang="en-US" sz="2800" dirty="0">
                <a:latin typeface="+mj-lt"/>
              </a:rPr>
              <a:t>Foster Children in Illinois</a:t>
            </a:r>
          </a:p>
        </p:txBody>
      </p:sp>
      <p:sp>
        <p:nvSpPr>
          <p:cNvPr id="3" name="Content Placeholder 2">
            <a:extLst>
              <a:ext uri="{FF2B5EF4-FFF2-40B4-BE49-F238E27FC236}">
                <a16:creationId xmlns:a16="http://schemas.microsoft.com/office/drawing/2014/main" id="{0BDB069D-58E2-28A7-1A25-76998F56C60E}"/>
              </a:ext>
            </a:extLst>
          </p:cNvPr>
          <p:cNvSpPr>
            <a:spLocks noGrp="1"/>
          </p:cNvSpPr>
          <p:nvPr>
            <p:ph sz="half" idx="2"/>
          </p:nvPr>
        </p:nvSpPr>
        <p:spPr>
          <a:xfrm>
            <a:off x="839788" y="2630994"/>
            <a:ext cx="5157787" cy="2069403"/>
          </a:xfrm>
        </p:spPr>
        <p:txBody>
          <a:bodyPr>
            <a:normAutofit/>
          </a:bodyPr>
          <a:lstStyle/>
          <a:p>
            <a:pPr marL="482600" indent="-342900">
              <a:lnSpc>
                <a:spcPct val="115000"/>
              </a:lnSpc>
              <a:buClr>
                <a:schemeClr val="tx1"/>
              </a:buClr>
              <a:buSzPts val="1400"/>
              <a:buFont typeface="Arial" panose="020B0604020202020204" pitchFamily="34" charset="0"/>
              <a:buChar char="•"/>
            </a:pPr>
            <a:r>
              <a:rPr lang="en-US" sz="2000" b="1" dirty="0">
                <a:ea typeface="Arial"/>
                <a:cs typeface="Arial"/>
                <a:sym typeface="Arial"/>
              </a:rPr>
              <a:t>80% </a:t>
            </a:r>
            <a:r>
              <a:rPr lang="en-US" sz="2000" dirty="0">
                <a:ea typeface="Arial"/>
                <a:cs typeface="Arial"/>
                <a:sym typeface="Arial"/>
              </a:rPr>
              <a:t>need</a:t>
            </a:r>
            <a:r>
              <a:rPr lang="en-US" sz="2000" b="1" dirty="0">
                <a:ea typeface="Arial"/>
                <a:cs typeface="Arial"/>
                <a:sym typeface="Arial"/>
              </a:rPr>
              <a:t> mental health support</a:t>
            </a:r>
            <a:r>
              <a:rPr lang="en-US" sz="2000" baseline="30000" dirty="0">
                <a:ea typeface="Arial"/>
                <a:cs typeface="Arial"/>
                <a:sym typeface="Arial"/>
              </a:rPr>
              <a:t>1</a:t>
            </a:r>
          </a:p>
          <a:p>
            <a:pPr marL="482600" indent="-342900">
              <a:lnSpc>
                <a:spcPct val="115000"/>
              </a:lnSpc>
              <a:buClr>
                <a:schemeClr val="tx1"/>
              </a:buClr>
              <a:buSzPts val="1400"/>
              <a:buFont typeface="Arial" panose="020B0604020202020204" pitchFamily="34" charset="0"/>
              <a:buChar char="•"/>
            </a:pPr>
            <a:r>
              <a:rPr lang="en-US" sz="2000" dirty="0">
                <a:ea typeface="Arial"/>
                <a:cs typeface="Arial"/>
                <a:sym typeface="Arial"/>
              </a:rPr>
              <a:t>Only</a:t>
            </a:r>
            <a:r>
              <a:rPr lang="en-US" sz="2000" b="1" dirty="0">
                <a:ea typeface="Arial"/>
                <a:cs typeface="Arial"/>
                <a:sym typeface="Arial"/>
              </a:rPr>
              <a:t> 5</a:t>
            </a:r>
            <a:r>
              <a:rPr lang="en-US" sz="2000" b="1" dirty="0"/>
              <a:t>6</a:t>
            </a:r>
            <a:r>
              <a:rPr lang="en-US" sz="2000" b="1" dirty="0">
                <a:ea typeface="Arial"/>
                <a:cs typeface="Arial"/>
                <a:sym typeface="Arial"/>
              </a:rPr>
              <a:t>% graduate</a:t>
            </a:r>
            <a:r>
              <a:rPr lang="en-US" sz="2000" dirty="0">
                <a:ea typeface="Arial"/>
                <a:cs typeface="Arial"/>
                <a:sym typeface="Arial"/>
              </a:rPr>
              <a:t> from high school</a:t>
            </a:r>
            <a:r>
              <a:rPr lang="en-US" sz="2000" baseline="30000" dirty="0">
                <a:ea typeface="Arial"/>
                <a:cs typeface="Arial"/>
                <a:sym typeface="Arial"/>
              </a:rPr>
              <a:t>2</a:t>
            </a:r>
          </a:p>
          <a:p>
            <a:pPr marL="482600" indent="-342900">
              <a:lnSpc>
                <a:spcPct val="115000"/>
              </a:lnSpc>
              <a:buClr>
                <a:schemeClr val="tx1"/>
              </a:buClr>
              <a:buSzPts val="1400"/>
              <a:buFont typeface="Arial" panose="020B0604020202020204" pitchFamily="34" charset="0"/>
              <a:buChar char="•"/>
            </a:pPr>
            <a:r>
              <a:rPr lang="en-US" sz="2000" dirty="0">
                <a:ea typeface="Arial"/>
                <a:cs typeface="Arial"/>
                <a:sym typeface="Arial"/>
              </a:rPr>
              <a:t>Only</a:t>
            </a:r>
            <a:r>
              <a:rPr lang="en-US" sz="2000" b="1" dirty="0">
                <a:ea typeface="Arial"/>
                <a:cs typeface="Arial"/>
                <a:sym typeface="Arial"/>
              </a:rPr>
              <a:t> </a:t>
            </a:r>
            <a:r>
              <a:rPr lang="en-US" sz="2000" b="1" dirty="0"/>
              <a:t>8</a:t>
            </a:r>
            <a:r>
              <a:rPr lang="en-US" sz="2000" b="1" dirty="0">
                <a:ea typeface="Arial"/>
                <a:cs typeface="Arial"/>
                <a:sym typeface="Arial"/>
              </a:rPr>
              <a:t>% </a:t>
            </a:r>
            <a:r>
              <a:rPr lang="en-US" sz="2000" b="1" dirty="0"/>
              <a:t>complete</a:t>
            </a:r>
            <a:r>
              <a:rPr lang="en-US" sz="2000" b="1" dirty="0">
                <a:ea typeface="Arial"/>
                <a:cs typeface="Arial"/>
                <a:sym typeface="Arial"/>
              </a:rPr>
              <a:t> </a:t>
            </a:r>
            <a:r>
              <a:rPr lang="en-US" sz="2000" b="1" dirty="0"/>
              <a:t>a bachelor’s degree</a:t>
            </a:r>
            <a:r>
              <a:rPr lang="en-US" sz="2000" baseline="30000" dirty="0"/>
              <a:t>3</a:t>
            </a:r>
            <a:endParaRPr lang="en-US" sz="2000" b="1" baseline="30000" dirty="0">
              <a:cs typeface="Arial"/>
              <a:sym typeface="Arial"/>
            </a:endParaRPr>
          </a:p>
        </p:txBody>
      </p:sp>
      <p:sp>
        <p:nvSpPr>
          <p:cNvPr id="4" name="Text Placeholder 3">
            <a:extLst>
              <a:ext uri="{FF2B5EF4-FFF2-40B4-BE49-F238E27FC236}">
                <a16:creationId xmlns:a16="http://schemas.microsoft.com/office/drawing/2014/main" id="{DAFCDE20-B3EE-28DD-86A1-20776DBF91CB}"/>
              </a:ext>
            </a:extLst>
          </p:cNvPr>
          <p:cNvSpPr>
            <a:spLocks noGrp="1"/>
          </p:cNvSpPr>
          <p:nvPr>
            <p:ph type="body" sz="quarter" idx="3"/>
          </p:nvPr>
        </p:nvSpPr>
        <p:spPr/>
        <p:txBody>
          <a:bodyPr>
            <a:normAutofit/>
          </a:bodyPr>
          <a:lstStyle/>
          <a:p>
            <a:r>
              <a:rPr lang="en-US" sz="2800" dirty="0"/>
              <a:t>Adopted Children</a:t>
            </a:r>
          </a:p>
        </p:txBody>
      </p:sp>
      <p:sp>
        <p:nvSpPr>
          <p:cNvPr id="5" name="Content Placeholder 4">
            <a:extLst>
              <a:ext uri="{FF2B5EF4-FFF2-40B4-BE49-F238E27FC236}">
                <a16:creationId xmlns:a16="http://schemas.microsoft.com/office/drawing/2014/main" id="{DEA49EAD-FEA2-BB1D-D13D-3609861C1EE2}"/>
              </a:ext>
            </a:extLst>
          </p:cNvPr>
          <p:cNvSpPr>
            <a:spLocks noGrp="1"/>
          </p:cNvSpPr>
          <p:nvPr>
            <p:ph sz="quarter" idx="4"/>
          </p:nvPr>
        </p:nvSpPr>
        <p:spPr>
          <a:xfrm>
            <a:off x="6172200" y="2630993"/>
            <a:ext cx="5183188" cy="2408302"/>
          </a:xfrm>
        </p:spPr>
        <p:txBody>
          <a:bodyPr>
            <a:normAutofit/>
          </a:bodyPr>
          <a:lstStyle/>
          <a:p>
            <a:r>
              <a:rPr lang="en-US" sz="2000" b="1" dirty="0">
                <a:ea typeface="Arial"/>
                <a:cs typeface="Arial"/>
                <a:sym typeface="Arial"/>
              </a:rPr>
              <a:t>Adoptive children</a:t>
            </a:r>
            <a:r>
              <a:rPr lang="en-US" sz="2000" dirty="0">
                <a:ea typeface="Arial"/>
                <a:cs typeface="Arial"/>
                <a:sym typeface="Arial"/>
              </a:rPr>
              <a:t> seek out mental health support at </a:t>
            </a:r>
            <a:r>
              <a:rPr lang="en-US" sz="2000" b="1" dirty="0">
                <a:ea typeface="Arial"/>
                <a:cs typeface="Arial"/>
                <a:sym typeface="Arial"/>
              </a:rPr>
              <a:t>3 times the rate of their peers</a:t>
            </a:r>
          </a:p>
          <a:p>
            <a:r>
              <a:rPr lang="en-US" sz="2000" dirty="0">
                <a:ea typeface="Arial"/>
                <a:cs typeface="Arial"/>
                <a:sym typeface="Arial"/>
              </a:rPr>
              <a:t>Adopted children </a:t>
            </a:r>
            <a:r>
              <a:rPr lang="en-US" sz="2000" b="1" dirty="0">
                <a:ea typeface="Arial"/>
                <a:cs typeface="Arial"/>
                <a:sym typeface="Arial"/>
              </a:rPr>
              <a:t>are twice as </a:t>
            </a:r>
            <a:r>
              <a:rPr lang="en-US" sz="2000" dirty="0">
                <a:ea typeface="Arial"/>
                <a:cs typeface="Arial"/>
                <a:sym typeface="Arial"/>
              </a:rPr>
              <a:t>likely to have learning differences</a:t>
            </a:r>
            <a:r>
              <a:rPr lang="en-US" sz="2000" baseline="30000" dirty="0">
                <a:ea typeface="Arial"/>
                <a:cs typeface="Arial"/>
                <a:sym typeface="Arial"/>
              </a:rPr>
              <a:t>4</a:t>
            </a:r>
            <a:endParaRPr lang="en-US" sz="2800" b="1" baseline="30000" dirty="0">
              <a:ea typeface="Arial"/>
              <a:cs typeface="Arial"/>
              <a:sym typeface="Arial"/>
            </a:endParaRPr>
          </a:p>
          <a:p>
            <a:endParaRPr lang="en-US" dirty="0"/>
          </a:p>
        </p:txBody>
      </p:sp>
      <p:sp>
        <p:nvSpPr>
          <p:cNvPr id="6" name="TextBox 5">
            <a:extLst>
              <a:ext uri="{FF2B5EF4-FFF2-40B4-BE49-F238E27FC236}">
                <a16:creationId xmlns:a16="http://schemas.microsoft.com/office/drawing/2014/main" id="{679F5BB2-6E41-047E-26E4-92753B9196C8}"/>
              </a:ext>
            </a:extLst>
          </p:cNvPr>
          <p:cNvSpPr txBox="1"/>
          <p:nvPr/>
        </p:nvSpPr>
        <p:spPr>
          <a:xfrm>
            <a:off x="813657" y="6096000"/>
            <a:ext cx="10367836" cy="523220"/>
          </a:xfrm>
          <a:prstGeom prst="rect">
            <a:avLst/>
          </a:prstGeom>
          <a:noFill/>
        </p:spPr>
        <p:txBody>
          <a:bodyPr wrap="square" rtlCol="0">
            <a:spAutoFit/>
          </a:bodyPr>
          <a:lstStyle/>
          <a:p>
            <a:r>
              <a:rPr lang="en-US" sz="1400" baseline="30000" dirty="0">
                <a:ea typeface="Arial"/>
                <a:cs typeface="Arial"/>
                <a:sym typeface="Arial"/>
              </a:rPr>
              <a:t>1</a:t>
            </a:r>
            <a:r>
              <a:rPr lang="en-US" sz="1400" dirty="0"/>
              <a:t>National Conference of State Legislators 2022		</a:t>
            </a:r>
            <a:r>
              <a:rPr lang="en-US" sz="1400" baseline="30000" dirty="0">
                <a:ea typeface="Arial"/>
                <a:cs typeface="Arial"/>
                <a:sym typeface="Arial"/>
              </a:rPr>
              <a:t>2</a:t>
            </a:r>
            <a:r>
              <a:rPr lang="en-US" sz="1400" dirty="0">
                <a:ea typeface="Arial"/>
                <a:cs typeface="Arial"/>
                <a:sym typeface="Arial"/>
              </a:rPr>
              <a:t>Illinois School Report Card</a:t>
            </a:r>
          </a:p>
          <a:p>
            <a:r>
              <a:rPr lang="en-US" sz="1400" baseline="30000" dirty="0"/>
              <a:t>3</a:t>
            </a:r>
            <a:r>
              <a:rPr lang="en-US" sz="1400" dirty="0"/>
              <a:t>Chapin Hall 2022				</a:t>
            </a:r>
            <a:r>
              <a:rPr lang="en-US" sz="1400" baseline="30000" dirty="0">
                <a:ea typeface="Arial"/>
                <a:cs typeface="Arial"/>
                <a:sym typeface="Arial"/>
              </a:rPr>
              <a:t>4</a:t>
            </a:r>
            <a:r>
              <a:rPr lang="en-US" sz="1400" dirty="0">
                <a:ea typeface="Arial"/>
                <a:cs typeface="Arial"/>
                <a:sym typeface="Arial"/>
              </a:rPr>
              <a:t>Institu</a:t>
            </a:r>
            <a:r>
              <a:rPr lang="en-US" sz="1400" dirty="0"/>
              <a:t>te for Family Studies 2016 - American Association of Pediatrics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rgbClr val="00B0F0">
                <a:alpha val="28000"/>
              </a:srgbClr>
            </a:gs>
            <a:gs pos="100000">
              <a:schemeClr val="bg1"/>
            </a:gs>
          </a:gsLst>
          <a:lin ang="5400000" scaled="1"/>
        </a:gradFill>
        <a:effectLst/>
      </p:bgPr>
    </p:bg>
    <p:spTree>
      <p:nvGrpSpPr>
        <p:cNvPr id="1" name="Shape 493"/>
        <p:cNvGrpSpPr/>
        <p:nvPr/>
      </p:nvGrpSpPr>
      <p:grpSpPr>
        <a:xfrm>
          <a:off x="0" y="0"/>
          <a:ext cx="0" cy="0"/>
          <a:chOff x="0" y="0"/>
          <a:chExt cx="0" cy="0"/>
        </a:xfrm>
      </p:grpSpPr>
      <p:sp>
        <p:nvSpPr>
          <p:cNvPr id="494" name="Google Shape;494;p78"/>
          <p:cNvSpPr txBox="1">
            <a:spLocks noGrp="1"/>
          </p:cNvSpPr>
          <p:nvPr>
            <p:ph type="title"/>
          </p:nvPr>
        </p:nvSpPr>
        <p:spPr>
          <a:xfrm>
            <a:off x="838200" y="372362"/>
            <a:ext cx="10515600" cy="1311088"/>
          </a:xfrm>
          <a:prstGeom prst="rect">
            <a:avLst/>
          </a:prstGeom>
          <a:noFill/>
          <a:ln>
            <a:noFill/>
          </a:ln>
        </p:spPr>
        <p:txBody>
          <a:bodyPr spcFirstLastPara="1" vert="horz" wrap="square" lIns="91425" tIns="45700" rIns="91425" bIns="45700" rtlCol="0" anchor="ctr" anchorCtr="0">
            <a:spAutoFit/>
          </a:bodyPr>
          <a:lstStyle/>
          <a:p>
            <a:pPr algn="ctr">
              <a:spcBef>
                <a:spcPts val="0"/>
              </a:spcBef>
              <a:buSzPts val="1800"/>
            </a:pPr>
            <a:r>
              <a:rPr lang="en-US" sz="4400" dirty="0"/>
              <a:t>Mental Health Services </a:t>
            </a:r>
            <a:r>
              <a:rPr lang="en-US" b="1" dirty="0"/>
              <a:t>Needed </a:t>
            </a:r>
            <a:br>
              <a:rPr lang="en-US" b="1" dirty="0"/>
            </a:br>
            <a:r>
              <a:rPr lang="en-US" b="1" dirty="0"/>
              <a:t>by </a:t>
            </a:r>
            <a:r>
              <a:rPr lang="en-US" sz="4000" b="1" dirty="0"/>
              <a:t>Most Adopted Children </a:t>
            </a:r>
            <a:endParaRPr sz="4200" dirty="0"/>
          </a:p>
        </p:txBody>
      </p:sp>
      <p:graphicFrame>
        <p:nvGraphicFramePr>
          <p:cNvPr id="3" name="Chart 2">
            <a:extLst>
              <a:ext uri="{FF2B5EF4-FFF2-40B4-BE49-F238E27FC236}">
                <a16:creationId xmlns:a16="http://schemas.microsoft.com/office/drawing/2014/main" id="{4155B99D-5441-5642-AAFE-C895CF4820FA}"/>
              </a:ext>
            </a:extLst>
          </p:cNvPr>
          <p:cNvGraphicFramePr/>
          <p:nvPr>
            <p:extLst>
              <p:ext uri="{D42A27DB-BD31-4B8C-83A1-F6EECF244321}">
                <p14:modId xmlns:p14="http://schemas.microsoft.com/office/powerpoint/2010/main" val="2357353773"/>
              </p:ext>
            </p:extLst>
          </p:nvPr>
        </p:nvGraphicFramePr>
        <p:xfrm>
          <a:off x="2199167" y="1697588"/>
          <a:ext cx="7591647" cy="481632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79"/>
          <p:cNvSpPr txBox="1">
            <a:spLocks noGrp="1"/>
          </p:cNvSpPr>
          <p:nvPr>
            <p:ph type="title"/>
          </p:nvPr>
        </p:nvSpPr>
        <p:spPr>
          <a:xfrm>
            <a:off x="658368" y="338675"/>
            <a:ext cx="11155680" cy="843949"/>
          </a:xfrm>
          <a:prstGeom prst="rect">
            <a:avLst/>
          </a:prstGeom>
        </p:spPr>
        <p:txBody>
          <a:bodyPr spcFirstLastPara="1" vert="horz" wrap="square" lIns="91425" tIns="45700" rIns="91425" bIns="45700" rtlCol="0" anchor="ctr" anchorCtr="0">
            <a:normAutofit/>
          </a:bodyPr>
          <a:lstStyle/>
          <a:p>
            <a:pPr>
              <a:spcBef>
                <a:spcPts val="0"/>
              </a:spcBef>
            </a:pPr>
            <a:r>
              <a:rPr lang="en-US" sz="4000" dirty="0"/>
              <a:t>Age of Child at adoption placement/% of disruption</a:t>
            </a:r>
            <a:endParaRPr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525"/>
        <p:cNvGrpSpPr/>
        <p:nvPr/>
      </p:nvGrpSpPr>
      <p:grpSpPr>
        <a:xfrm>
          <a:off x="0" y="0"/>
          <a:ext cx="0" cy="0"/>
          <a:chOff x="0" y="0"/>
          <a:chExt cx="0" cy="0"/>
        </a:xfrm>
      </p:grpSpPr>
      <p:sp>
        <p:nvSpPr>
          <p:cNvPr id="526" name="Google Shape;526;p80"/>
          <p:cNvSpPr txBox="1">
            <a:spLocks noGrp="1"/>
          </p:cNvSpPr>
          <p:nvPr>
            <p:ph type="title"/>
          </p:nvPr>
        </p:nvSpPr>
        <p:spPr>
          <a:xfrm>
            <a:off x="838200" y="1"/>
            <a:ext cx="10515600" cy="1173607"/>
          </a:xfrm>
          <a:prstGeom prst="rect">
            <a:avLst/>
          </a:prstGeom>
        </p:spPr>
        <p:txBody>
          <a:bodyPr spcFirstLastPara="1" vert="horz" wrap="square" lIns="91425" tIns="45700" rIns="91425" bIns="45700" rtlCol="0" anchor="ctr" anchorCtr="0">
            <a:normAutofit/>
          </a:bodyPr>
          <a:lstStyle/>
          <a:p>
            <a:pPr algn="ctr">
              <a:spcBef>
                <a:spcPts val="0"/>
              </a:spcBef>
            </a:pPr>
            <a:r>
              <a:rPr lang="en-US" b="1" dirty="0"/>
              <a:t>The Journey of Adoption</a:t>
            </a:r>
            <a:endParaRPr sz="3600" dirty="0"/>
          </a:p>
        </p:txBody>
      </p:sp>
      <p:sp>
        <p:nvSpPr>
          <p:cNvPr id="527" name="Google Shape;527;p80"/>
          <p:cNvSpPr txBox="1">
            <a:spLocks noGrp="1"/>
          </p:cNvSpPr>
          <p:nvPr>
            <p:ph idx="1"/>
          </p:nvPr>
        </p:nvSpPr>
        <p:spPr>
          <a:xfrm>
            <a:off x="838200" y="1825625"/>
            <a:ext cx="5257800" cy="2587879"/>
          </a:xfrm>
          <a:prstGeom prst="rect">
            <a:avLst/>
          </a:prstGeom>
        </p:spPr>
        <p:txBody>
          <a:bodyPr spcFirstLastPara="1" vert="horz" wrap="square" lIns="91425" tIns="45700" rIns="91425" bIns="45700" rtlCol="0" anchor="t" anchorCtr="0">
            <a:normAutofit/>
          </a:bodyPr>
          <a:lstStyle/>
          <a:p>
            <a:pPr marL="0" indent="0">
              <a:lnSpc>
                <a:spcPct val="200000"/>
              </a:lnSpc>
              <a:spcBef>
                <a:spcPts val="0"/>
              </a:spcBef>
              <a:spcAft>
                <a:spcPts val="3000"/>
              </a:spcAft>
              <a:buNone/>
            </a:pPr>
            <a:r>
              <a:rPr lang="en-US" b="1" dirty="0"/>
              <a:t>Love is not enough. </a:t>
            </a:r>
            <a:br>
              <a:rPr lang="en-US" b="1" dirty="0"/>
            </a:br>
            <a:r>
              <a:rPr lang="en-US" b="1" dirty="0"/>
              <a:t>	</a:t>
            </a:r>
            <a:r>
              <a:rPr lang="en-US" dirty="0"/>
              <a:t>It starts with hope. </a:t>
            </a:r>
          </a:p>
        </p:txBody>
      </p:sp>
      <p:pic>
        <p:nvPicPr>
          <p:cNvPr id="528" name="Google Shape;528;p80" title="Laura_Don_0002_a.jpg"/>
          <p:cNvPicPr preferRelativeResize="0"/>
          <p:nvPr/>
        </p:nvPicPr>
        <p:blipFill rotWithShape="1">
          <a:blip r:embed="rId4">
            <a:alphaModFix/>
          </a:blip>
          <a:srcRect l="8089" t="4196" r="49"/>
          <a:stretch/>
        </p:blipFill>
        <p:spPr>
          <a:xfrm>
            <a:off x="6848501" y="1173608"/>
            <a:ext cx="4057473" cy="5168193"/>
          </a:xfrm>
          <a:prstGeom prst="rect">
            <a:avLst/>
          </a:prstGeom>
          <a:noFill/>
          <a:ln>
            <a:noFill/>
          </a:ln>
        </p:spPr>
      </p:pic>
      <p:sp>
        <p:nvSpPr>
          <p:cNvPr id="3" name="TextBox 2">
            <a:extLst>
              <a:ext uri="{FF2B5EF4-FFF2-40B4-BE49-F238E27FC236}">
                <a16:creationId xmlns:a16="http://schemas.microsoft.com/office/drawing/2014/main" id="{56164CDF-3B2F-144A-8873-169D3758EDD6}"/>
              </a:ext>
            </a:extLst>
          </p:cNvPr>
          <p:cNvSpPr txBox="1"/>
          <p:nvPr/>
        </p:nvSpPr>
        <p:spPr>
          <a:xfrm>
            <a:off x="1514714" y="5065521"/>
            <a:ext cx="5050536" cy="830997"/>
          </a:xfrm>
          <a:prstGeom prst="rect">
            <a:avLst/>
          </a:prstGeom>
          <a:noFill/>
        </p:spPr>
        <p:txBody>
          <a:bodyPr wrap="square" rtlCol="0">
            <a:spAutoFit/>
          </a:bodyPr>
          <a:lstStyle/>
          <a:p>
            <a:r>
              <a:rPr lang="en-US" sz="2400" dirty="0">
                <a:solidFill>
                  <a:srgbClr val="00B0F0"/>
                </a:solidFill>
                <a:latin typeface="American Typewriter" panose="02090604020004020304" pitchFamily="18" charset="77"/>
              </a:rPr>
              <a:t>Behind every struggling child is a struggling and grieving parent.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532"/>
        <p:cNvGrpSpPr/>
        <p:nvPr/>
      </p:nvGrpSpPr>
      <p:grpSpPr>
        <a:xfrm>
          <a:off x="0" y="0"/>
          <a:ext cx="0" cy="0"/>
          <a:chOff x="0" y="0"/>
          <a:chExt cx="0" cy="0"/>
        </a:xfrm>
      </p:grpSpPr>
      <p:sp>
        <p:nvSpPr>
          <p:cNvPr id="533" name="Google Shape;533;p81"/>
          <p:cNvSpPr txBox="1">
            <a:spLocks noGrp="1"/>
          </p:cNvSpPr>
          <p:nvPr>
            <p:ph type="title"/>
          </p:nvPr>
        </p:nvSpPr>
        <p:spPr>
          <a:xfrm>
            <a:off x="0" y="1"/>
            <a:ext cx="12192000" cy="1124474"/>
          </a:xfrm>
          <a:prstGeom prst="rect">
            <a:avLst/>
          </a:prstGeom>
        </p:spPr>
        <p:txBody>
          <a:bodyPr spcFirstLastPara="1" vert="horz" wrap="square" lIns="91425" tIns="45700" rIns="91425" bIns="45700" rtlCol="0" anchor="ctr" anchorCtr="0">
            <a:normAutofit/>
          </a:bodyPr>
          <a:lstStyle/>
          <a:p>
            <a:pPr marL="457200" algn="ctr">
              <a:spcBef>
                <a:spcPts val="0"/>
              </a:spcBef>
            </a:pPr>
            <a:r>
              <a:rPr lang="en-US" sz="4000" dirty="0">
                <a:solidFill>
                  <a:schemeClr val="tx1"/>
                </a:solidFill>
              </a:rPr>
              <a:t>Parenting Children with Trauma</a:t>
            </a:r>
          </a:p>
        </p:txBody>
      </p:sp>
      <p:sp>
        <p:nvSpPr>
          <p:cNvPr id="534" name="Google Shape;534;p81"/>
          <p:cNvSpPr txBox="1">
            <a:spLocks noGrp="1"/>
          </p:cNvSpPr>
          <p:nvPr>
            <p:ph type="body" idx="1"/>
          </p:nvPr>
        </p:nvSpPr>
        <p:spPr>
          <a:xfrm>
            <a:off x="2608964" y="1932089"/>
            <a:ext cx="7886700" cy="3801436"/>
          </a:xfrm>
          <a:prstGeom prst="rect">
            <a:avLst/>
          </a:prstGeom>
        </p:spPr>
        <p:txBody>
          <a:bodyPr spcFirstLastPara="1" vert="horz" wrap="square" lIns="91425" tIns="45700" rIns="91425" bIns="45700" rtlCol="0" anchor="t" anchorCtr="0">
            <a:normAutofit/>
          </a:bodyPr>
          <a:lstStyle/>
          <a:p>
            <a:pPr marL="914400" indent="-457200">
              <a:lnSpc>
                <a:spcPct val="170000"/>
              </a:lnSpc>
              <a:spcBef>
                <a:spcPts val="0"/>
              </a:spcBef>
              <a:buClr>
                <a:schemeClr val="tx1"/>
              </a:buClr>
              <a:buSzPct val="100000"/>
              <a:buFont typeface="System Font Regular"/>
              <a:buChar char="↝"/>
            </a:pPr>
            <a:r>
              <a:rPr lang="en-US" sz="2000" b="1" dirty="0"/>
              <a:t>Cannot try harder, love more or fix anything</a:t>
            </a:r>
          </a:p>
          <a:p>
            <a:pPr marL="914400" indent="-457200">
              <a:lnSpc>
                <a:spcPct val="170000"/>
              </a:lnSpc>
              <a:spcBef>
                <a:spcPts val="0"/>
              </a:spcBef>
              <a:buClr>
                <a:schemeClr val="tx1"/>
              </a:buClr>
              <a:buSzPct val="100000"/>
              <a:buFont typeface="System Font Regular"/>
              <a:buChar char="↝"/>
            </a:pPr>
            <a:r>
              <a:rPr lang="en-US" sz="2000" b="1" dirty="0"/>
              <a:t>Marathon, not a sprint</a:t>
            </a:r>
            <a:endParaRPr sz="2000" b="1" dirty="0"/>
          </a:p>
          <a:p>
            <a:pPr marL="914400" indent="-457200">
              <a:lnSpc>
                <a:spcPct val="170000"/>
              </a:lnSpc>
              <a:spcBef>
                <a:spcPts val="0"/>
              </a:spcBef>
              <a:buClr>
                <a:schemeClr val="tx1"/>
              </a:buClr>
              <a:buSzPct val="100000"/>
              <a:buFont typeface="System Font Regular"/>
              <a:buChar char="↝"/>
            </a:pPr>
            <a:r>
              <a:rPr lang="en-US" sz="2000" b="1" dirty="0"/>
              <a:t>You don’t know what you don’t know</a:t>
            </a:r>
            <a:endParaRPr sz="2000" b="1" dirty="0"/>
          </a:p>
          <a:p>
            <a:pPr marL="914400" indent="-457200">
              <a:lnSpc>
                <a:spcPct val="170000"/>
              </a:lnSpc>
              <a:spcBef>
                <a:spcPts val="0"/>
              </a:spcBef>
              <a:buClr>
                <a:schemeClr val="tx1"/>
              </a:buClr>
              <a:buSzPct val="100000"/>
              <a:buFont typeface="System Font Regular"/>
              <a:buChar char="↝"/>
            </a:pPr>
            <a:r>
              <a:rPr lang="en-US" sz="2000" b="1" dirty="0"/>
              <a:t>Grief in parenting kids from trauma</a:t>
            </a:r>
            <a:endParaRPr sz="2000" b="1" dirty="0"/>
          </a:p>
          <a:p>
            <a:pPr marL="914400" indent="-457200">
              <a:lnSpc>
                <a:spcPct val="170000"/>
              </a:lnSpc>
              <a:spcBef>
                <a:spcPts val="0"/>
              </a:spcBef>
              <a:buClr>
                <a:schemeClr val="tx1"/>
              </a:buClr>
              <a:buSzPct val="100000"/>
              <a:buFont typeface="System Font Regular"/>
              <a:buChar char="↝"/>
            </a:pPr>
            <a:r>
              <a:rPr lang="en-US" sz="2000" b="1" dirty="0"/>
              <a:t>Reality is it’s all “special needs” parenting</a:t>
            </a:r>
            <a:endParaRPr b="1" dirty="0"/>
          </a:p>
          <a:p>
            <a:pPr marL="914400" indent="-457200">
              <a:lnSpc>
                <a:spcPct val="170000"/>
              </a:lnSpc>
              <a:spcBef>
                <a:spcPts val="0"/>
              </a:spcBef>
              <a:buClr>
                <a:schemeClr val="tx1"/>
              </a:buClr>
              <a:buSzPct val="100000"/>
              <a:buFont typeface="System Font Regular"/>
              <a:buChar char="↝"/>
            </a:pPr>
            <a:r>
              <a:rPr lang="en-US" sz="2000" b="1" dirty="0"/>
              <a:t>Adoptive families trying their best</a:t>
            </a:r>
            <a:endParaRPr sz="2000" b="1" dirty="0"/>
          </a:p>
          <a:p>
            <a:pPr marL="914400" indent="-457200">
              <a:lnSpc>
                <a:spcPct val="170000"/>
              </a:lnSpc>
              <a:spcBef>
                <a:spcPts val="0"/>
              </a:spcBef>
              <a:buClr>
                <a:schemeClr val="tx1"/>
              </a:buClr>
              <a:buSzPct val="100000"/>
              <a:buFont typeface="System Font Regular"/>
              <a:buChar char="↝"/>
            </a:pPr>
            <a:r>
              <a:rPr lang="en-US" sz="2000" b="1" dirty="0"/>
              <a:t>More time, money, energy and emotion</a:t>
            </a:r>
            <a:endParaRPr sz="2000" b="1" dirty="0"/>
          </a:p>
        </p:txBody>
      </p:sp>
      <p:sp>
        <p:nvSpPr>
          <p:cNvPr id="2" name="Google Shape;533;p81">
            <a:extLst>
              <a:ext uri="{FF2B5EF4-FFF2-40B4-BE49-F238E27FC236}">
                <a16:creationId xmlns:a16="http://schemas.microsoft.com/office/drawing/2014/main" id="{963B501B-194D-E755-0172-E9ABA2509201}"/>
              </a:ext>
            </a:extLst>
          </p:cNvPr>
          <p:cNvSpPr txBox="1">
            <a:spLocks/>
          </p:cNvSpPr>
          <p:nvPr/>
        </p:nvSpPr>
        <p:spPr>
          <a:xfrm>
            <a:off x="866251" y="1124475"/>
            <a:ext cx="8670600" cy="538786"/>
          </a:xfrm>
          <a:prstGeom prst="rect">
            <a:avLst/>
          </a:prstGeom>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pPr marL="457200">
              <a:spcBef>
                <a:spcPts val="0"/>
              </a:spcBef>
            </a:pPr>
            <a:r>
              <a:rPr lang="en-US" sz="2400" i="1" dirty="0">
                <a:latin typeface="+mn-lt"/>
              </a:rPr>
              <a:t>We Need to Normalize Support</a:t>
            </a:r>
          </a:p>
        </p:txBody>
      </p:sp>
      <p:sp>
        <p:nvSpPr>
          <p:cNvPr id="4" name="TextBox 3">
            <a:extLst>
              <a:ext uri="{FF2B5EF4-FFF2-40B4-BE49-F238E27FC236}">
                <a16:creationId xmlns:a16="http://schemas.microsoft.com/office/drawing/2014/main" id="{6F62740A-FF2B-A331-B502-E2A9473F5429}"/>
              </a:ext>
            </a:extLst>
          </p:cNvPr>
          <p:cNvSpPr txBox="1"/>
          <p:nvPr/>
        </p:nvSpPr>
        <p:spPr>
          <a:xfrm>
            <a:off x="454542" y="6316177"/>
            <a:ext cx="6097772" cy="368434"/>
          </a:xfrm>
          <a:prstGeom prst="rect">
            <a:avLst/>
          </a:prstGeom>
          <a:noFill/>
        </p:spPr>
        <p:txBody>
          <a:bodyPr wrap="square">
            <a:spAutoFit/>
          </a:bodyPr>
          <a:lstStyle/>
          <a:p>
            <a:pPr marL="457200" indent="0">
              <a:lnSpc>
                <a:spcPct val="170000"/>
              </a:lnSpc>
              <a:spcBef>
                <a:spcPts val="0"/>
              </a:spcBef>
              <a:buClr>
                <a:schemeClr val="tx1"/>
              </a:buClr>
              <a:buSzPts val="1018"/>
              <a:buNone/>
            </a:pPr>
            <a:r>
              <a:rPr lang="en-US" sz="1200" dirty="0"/>
              <a:t>University of Indiana, 2007 study, funded by American Sociology Review</a:t>
            </a:r>
          </a:p>
        </p:txBody>
      </p:sp>
      <p:sp>
        <p:nvSpPr>
          <p:cNvPr id="5" name="Google Shape;533;p81">
            <a:extLst>
              <a:ext uri="{FF2B5EF4-FFF2-40B4-BE49-F238E27FC236}">
                <a16:creationId xmlns:a16="http://schemas.microsoft.com/office/drawing/2014/main" id="{0364A01A-F6DD-573C-9318-32DA93D53D11}"/>
              </a:ext>
            </a:extLst>
          </p:cNvPr>
          <p:cNvSpPr txBox="1">
            <a:spLocks/>
          </p:cNvSpPr>
          <p:nvPr/>
        </p:nvSpPr>
        <p:spPr>
          <a:xfrm>
            <a:off x="-21266" y="-15313"/>
            <a:ext cx="12192000" cy="1124474"/>
          </a:xfrm>
          <a:prstGeom prst="rect">
            <a:avLst/>
          </a:prstGeom>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b="1" i="0" kern="1200" cap="all" normalizeH="0" baseline="0">
                <a:solidFill>
                  <a:srgbClr val="00B0F0"/>
                </a:solidFill>
                <a:latin typeface="+mj-lt"/>
                <a:ea typeface="+mj-ea"/>
                <a:cs typeface="+mj-cs"/>
              </a:defRPr>
            </a:lvl1pPr>
          </a:lstStyle>
          <a:p>
            <a:pPr marL="457200" algn="ctr">
              <a:spcBef>
                <a:spcPts val="0"/>
              </a:spcBef>
            </a:pPr>
            <a:r>
              <a:rPr lang="en-US" sz="4000" dirty="0"/>
              <a:t>Parenting Children with Trauma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rgbClr val="00B0F0"/>
          </a:fgClr>
          <a:bgClr>
            <a:schemeClr val="bg1"/>
          </a:bgClr>
        </a:pattFill>
        <a:effectLst/>
      </p:bgPr>
    </p:bg>
    <p:spTree>
      <p:nvGrpSpPr>
        <p:cNvPr id="1" name="Shape 539"/>
        <p:cNvGrpSpPr/>
        <p:nvPr/>
      </p:nvGrpSpPr>
      <p:grpSpPr>
        <a:xfrm>
          <a:off x="0" y="0"/>
          <a:ext cx="0" cy="0"/>
          <a:chOff x="0" y="0"/>
          <a:chExt cx="0" cy="0"/>
        </a:xfrm>
      </p:grpSpPr>
      <p:sp>
        <p:nvSpPr>
          <p:cNvPr id="540" name="Google Shape;540;p82"/>
          <p:cNvSpPr txBox="1">
            <a:spLocks noGrp="1"/>
          </p:cNvSpPr>
          <p:nvPr>
            <p:ph type="title"/>
          </p:nvPr>
        </p:nvSpPr>
        <p:spPr>
          <a:xfrm>
            <a:off x="1900850" y="-1"/>
            <a:ext cx="8767200" cy="1114425"/>
          </a:xfrm>
          <a:prstGeom prst="rect">
            <a:avLst/>
          </a:prstGeom>
          <a:noFill/>
          <a:ln>
            <a:noFill/>
          </a:ln>
        </p:spPr>
        <p:txBody>
          <a:bodyPr spcFirstLastPara="1" vert="horz" wrap="square" lIns="91425" tIns="45700" rIns="91425" bIns="45700" rtlCol="0" anchor="ctr" anchorCtr="0">
            <a:normAutofit/>
          </a:bodyPr>
          <a:lstStyle/>
          <a:p>
            <a:pPr algn="ctr">
              <a:spcBef>
                <a:spcPts val="0"/>
              </a:spcBef>
              <a:buSzPts val="1800"/>
            </a:pPr>
            <a:r>
              <a:rPr lang="en-US" dirty="0">
                <a:ea typeface="Arial"/>
                <a:cs typeface="Arial"/>
                <a:sym typeface="Arial"/>
              </a:rPr>
              <a:t> What is Attachment Trauma?</a:t>
            </a:r>
            <a:endParaRPr dirty="0">
              <a:ea typeface="Arial"/>
              <a:cs typeface="Arial"/>
              <a:sym typeface="Arial"/>
            </a:endParaRPr>
          </a:p>
        </p:txBody>
      </p:sp>
      <p:sp>
        <p:nvSpPr>
          <p:cNvPr id="541" name="Google Shape;541;p82"/>
          <p:cNvSpPr txBox="1">
            <a:spLocks noGrp="1"/>
          </p:cNvSpPr>
          <p:nvPr>
            <p:ph type="body" idx="1"/>
          </p:nvPr>
        </p:nvSpPr>
        <p:spPr>
          <a:xfrm>
            <a:off x="5251350" y="1754372"/>
            <a:ext cx="5210700" cy="3293116"/>
          </a:xfrm>
          <a:prstGeom prst="rect">
            <a:avLst/>
          </a:prstGeom>
          <a:noFill/>
          <a:ln>
            <a:noFill/>
          </a:ln>
        </p:spPr>
        <p:txBody>
          <a:bodyPr spcFirstLastPara="1" vert="horz" wrap="square" lIns="91425" tIns="45700" rIns="91425" bIns="45700" rtlCol="0" anchor="t" anchorCtr="0">
            <a:normAutofit/>
          </a:bodyPr>
          <a:lstStyle/>
          <a:p>
            <a:pPr marL="0" indent="0">
              <a:lnSpc>
                <a:spcPct val="120000"/>
              </a:lnSpc>
              <a:spcBef>
                <a:spcPts val="0"/>
              </a:spcBef>
              <a:buNone/>
            </a:pPr>
            <a:r>
              <a:rPr lang="en-US" dirty="0"/>
              <a:t>Separation from birth mother or any traumatic past experience associated with an attachment figure that damages the ability to feel safe and secure in one’s primary relationship.</a:t>
            </a:r>
            <a:endParaRPr sz="4400" b="1" dirty="0"/>
          </a:p>
        </p:txBody>
      </p:sp>
      <p:pic>
        <p:nvPicPr>
          <p:cNvPr id="542" name="Google Shape;542;p82"/>
          <p:cNvPicPr preferRelativeResize="0"/>
          <p:nvPr/>
        </p:nvPicPr>
        <p:blipFill rotWithShape="1">
          <a:blip r:embed="rId3">
            <a:alphaModFix/>
          </a:blip>
          <a:srcRect/>
          <a:stretch/>
        </p:blipFill>
        <p:spPr>
          <a:xfrm flipH="1">
            <a:off x="1347955" y="1114424"/>
            <a:ext cx="2830639" cy="504238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Shape 547"/>
        <p:cNvGrpSpPr/>
        <p:nvPr/>
      </p:nvGrpSpPr>
      <p:grpSpPr>
        <a:xfrm>
          <a:off x="0" y="0"/>
          <a:ext cx="0" cy="0"/>
          <a:chOff x="0" y="0"/>
          <a:chExt cx="0" cy="0"/>
        </a:xfrm>
      </p:grpSpPr>
      <p:sp>
        <p:nvSpPr>
          <p:cNvPr id="548" name="Google Shape;548;p83"/>
          <p:cNvSpPr txBox="1">
            <a:spLocks noGrp="1"/>
          </p:cNvSpPr>
          <p:nvPr>
            <p:ph type="title"/>
          </p:nvPr>
        </p:nvSpPr>
        <p:spPr>
          <a:xfrm>
            <a:off x="2152650" y="0"/>
            <a:ext cx="7886700" cy="1100138"/>
          </a:xfrm>
          <a:prstGeom prst="rect">
            <a:avLst/>
          </a:prstGeom>
        </p:spPr>
        <p:txBody>
          <a:bodyPr spcFirstLastPara="1" vert="horz" wrap="square" lIns="91425" tIns="45700" rIns="91425" bIns="45700" rtlCol="0" anchor="ctr" anchorCtr="0">
            <a:normAutofit/>
          </a:bodyPr>
          <a:lstStyle/>
          <a:p>
            <a:pPr algn="ctr">
              <a:spcBef>
                <a:spcPts val="0"/>
              </a:spcBef>
            </a:pPr>
            <a:r>
              <a:rPr lang="en-US" b="1" dirty="0"/>
              <a:t>Other Complex Traumas</a:t>
            </a:r>
            <a:endParaRPr b="1" dirty="0"/>
          </a:p>
        </p:txBody>
      </p:sp>
      <p:sp>
        <p:nvSpPr>
          <p:cNvPr id="549" name="Google Shape;549;p83"/>
          <p:cNvSpPr txBox="1">
            <a:spLocks noGrp="1"/>
          </p:cNvSpPr>
          <p:nvPr>
            <p:ph type="body" idx="1"/>
          </p:nvPr>
        </p:nvSpPr>
        <p:spPr>
          <a:xfrm>
            <a:off x="1886836" y="1442853"/>
            <a:ext cx="7886700" cy="4351200"/>
          </a:xfrm>
          <a:prstGeom prst="rect">
            <a:avLst/>
          </a:prstGeom>
        </p:spPr>
        <p:txBody>
          <a:bodyPr spcFirstLastPara="1" vert="horz" wrap="square" lIns="91425" tIns="45700" rIns="91425" bIns="45700" rtlCol="0" anchor="t" anchorCtr="0">
            <a:normAutofit/>
          </a:bodyPr>
          <a:lstStyle/>
          <a:p>
            <a:pPr>
              <a:buSzPct val="50000"/>
            </a:pPr>
            <a:r>
              <a:rPr lang="en-US" b="1" dirty="0">
                <a:solidFill>
                  <a:schemeClr val="tx1"/>
                </a:solidFill>
              </a:rPr>
              <a:t>Prenatal Stress</a:t>
            </a:r>
            <a:endParaRPr b="1" dirty="0">
              <a:solidFill>
                <a:schemeClr val="tx1"/>
              </a:solidFill>
            </a:endParaRPr>
          </a:p>
          <a:p>
            <a:pPr>
              <a:buSzPct val="50000"/>
            </a:pPr>
            <a:r>
              <a:rPr lang="en-US" b="1" dirty="0">
                <a:solidFill>
                  <a:schemeClr val="tx1"/>
                </a:solidFill>
              </a:rPr>
              <a:t>Traumatic Birth</a:t>
            </a:r>
            <a:endParaRPr b="1" dirty="0">
              <a:solidFill>
                <a:schemeClr val="tx1"/>
              </a:solidFill>
            </a:endParaRPr>
          </a:p>
          <a:p>
            <a:pPr>
              <a:buSzPct val="50000"/>
            </a:pPr>
            <a:r>
              <a:rPr lang="en-US" b="1" dirty="0">
                <a:solidFill>
                  <a:schemeClr val="tx1"/>
                </a:solidFill>
              </a:rPr>
              <a:t>Hospitalization After Birth</a:t>
            </a:r>
            <a:endParaRPr b="1" dirty="0">
              <a:solidFill>
                <a:schemeClr val="tx1"/>
              </a:solidFill>
            </a:endParaRPr>
          </a:p>
          <a:p>
            <a:pPr>
              <a:buSzPct val="50000"/>
            </a:pPr>
            <a:r>
              <a:rPr lang="en-US" b="1" dirty="0">
                <a:solidFill>
                  <a:schemeClr val="tx1"/>
                </a:solidFill>
              </a:rPr>
              <a:t>Orphanage Care</a:t>
            </a:r>
            <a:endParaRPr b="1" dirty="0">
              <a:solidFill>
                <a:schemeClr val="tx1"/>
              </a:solidFill>
            </a:endParaRPr>
          </a:p>
          <a:p>
            <a:pPr>
              <a:buSzPct val="50000"/>
            </a:pPr>
            <a:r>
              <a:rPr lang="en-US" b="1" dirty="0">
                <a:solidFill>
                  <a:schemeClr val="tx1"/>
                </a:solidFill>
              </a:rPr>
              <a:t>Exposure to Alcohol and Drugs</a:t>
            </a:r>
            <a:endParaRPr b="1" dirty="0">
              <a:solidFill>
                <a:schemeClr val="tx1"/>
              </a:solidFill>
            </a:endParaRPr>
          </a:p>
          <a:p>
            <a:pPr>
              <a:buSzPct val="50000"/>
            </a:pPr>
            <a:r>
              <a:rPr lang="en-US" b="1" dirty="0">
                <a:solidFill>
                  <a:schemeClr val="tx1"/>
                </a:solidFill>
              </a:rPr>
              <a:t>Neglect</a:t>
            </a:r>
            <a:endParaRPr b="1" dirty="0">
              <a:solidFill>
                <a:schemeClr val="tx1"/>
              </a:solidFill>
            </a:endParaRPr>
          </a:p>
          <a:p>
            <a:pPr>
              <a:buSzPct val="50000"/>
            </a:pPr>
            <a:r>
              <a:rPr lang="en-US" b="1" dirty="0">
                <a:solidFill>
                  <a:schemeClr val="tx1"/>
                </a:solidFill>
              </a:rPr>
              <a:t>Physical Abuse</a:t>
            </a:r>
            <a:endParaRPr b="1" dirty="0">
              <a:solidFill>
                <a:schemeClr val="tx1"/>
              </a:solidFill>
            </a:endParaRPr>
          </a:p>
          <a:p>
            <a:pPr>
              <a:buSzPct val="50000"/>
            </a:pPr>
            <a:r>
              <a:rPr lang="en-US" b="1" dirty="0">
                <a:solidFill>
                  <a:schemeClr val="tx1"/>
                </a:solidFill>
              </a:rPr>
              <a:t>Sexual Abuse</a:t>
            </a:r>
            <a:endParaRPr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rgbClr val="00B0F0">
                <a:alpha val="28000"/>
              </a:srgbClr>
            </a:gs>
            <a:gs pos="100000">
              <a:schemeClr val="bg1"/>
            </a:gs>
          </a:gsLst>
          <a:lin ang="5400000" scaled="1"/>
        </a:gradFill>
        <a:effectLst/>
      </p:bgPr>
    </p:bg>
    <p:spTree>
      <p:nvGrpSpPr>
        <p:cNvPr id="1" name="Shape 554"/>
        <p:cNvGrpSpPr/>
        <p:nvPr/>
      </p:nvGrpSpPr>
      <p:grpSpPr>
        <a:xfrm>
          <a:off x="0" y="0"/>
          <a:ext cx="0" cy="0"/>
          <a:chOff x="0" y="0"/>
          <a:chExt cx="0" cy="0"/>
        </a:xfrm>
      </p:grpSpPr>
      <p:sp>
        <p:nvSpPr>
          <p:cNvPr id="555" name="Google Shape;555;p84"/>
          <p:cNvSpPr txBox="1">
            <a:spLocks noGrp="1"/>
          </p:cNvSpPr>
          <p:nvPr>
            <p:ph type="title"/>
          </p:nvPr>
        </p:nvSpPr>
        <p:spPr>
          <a:xfrm>
            <a:off x="2152650" y="0"/>
            <a:ext cx="7886700" cy="1114425"/>
          </a:xfrm>
          <a:prstGeom prst="rect">
            <a:avLst/>
          </a:prstGeom>
          <a:noFill/>
          <a:ln>
            <a:noFill/>
          </a:ln>
        </p:spPr>
        <p:txBody>
          <a:bodyPr spcFirstLastPara="1" vert="horz" wrap="square" lIns="91425" tIns="45700" rIns="91425" bIns="45700" rtlCol="0" anchor="ctr" anchorCtr="0">
            <a:normAutofit/>
          </a:bodyPr>
          <a:lstStyle/>
          <a:p>
            <a:pPr algn="ctr">
              <a:spcBef>
                <a:spcPts val="0"/>
              </a:spcBef>
              <a:buSzPct val="40909"/>
            </a:pPr>
            <a:r>
              <a:rPr lang="en-US" b="1" dirty="0"/>
              <a:t>Fear and Stress</a:t>
            </a:r>
            <a:endParaRPr b="1" dirty="0"/>
          </a:p>
        </p:txBody>
      </p:sp>
      <p:sp>
        <p:nvSpPr>
          <p:cNvPr id="556" name="Google Shape;556;p84"/>
          <p:cNvSpPr txBox="1">
            <a:spLocks noGrp="1"/>
          </p:cNvSpPr>
          <p:nvPr>
            <p:ph type="body" idx="1"/>
          </p:nvPr>
        </p:nvSpPr>
        <p:spPr>
          <a:xfrm>
            <a:off x="1931024" y="2516938"/>
            <a:ext cx="8870325" cy="2390358"/>
          </a:xfrm>
          <a:prstGeom prst="rect">
            <a:avLst/>
          </a:prstGeom>
          <a:noFill/>
          <a:ln>
            <a:noFill/>
          </a:ln>
        </p:spPr>
        <p:txBody>
          <a:bodyPr spcFirstLastPara="1" vert="horz" wrap="square" lIns="91425" tIns="45700" rIns="91425" bIns="45700" rtlCol="0" anchor="t" anchorCtr="0">
            <a:spAutoFit/>
          </a:bodyPr>
          <a:lstStyle/>
          <a:p>
            <a:pPr marL="425424" indent="-342900">
              <a:lnSpc>
                <a:spcPct val="100000"/>
              </a:lnSpc>
              <a:spcAft>
                <a:spcPts val="600"/>
              </a:spcAft>
              <a:buClr>
                <a:schemeClr val="tx1"/>
              </a:buClr>
              <a:buSzPts val="2400"/>
              <a:buFont typeface="Wingdings" pitchFamily="2" charset="2"/>
              <a:buChar char="Ø"/>
            </a:pPr>
            <a:r>
              <a:rPr lang="en-US" sz="2400" b="1" i="1" dirty="0"/>
              <a:t>DISRUPTS</a:t>
            </a:r>
            <a:r>
              <a:rPr lang="en-US" sz="2400" i="1" dirty="0"/>
              <a:t> </a:t>
            </a:r>
            <a:r>
              <a:rPr lang="en-US" sz="2400" dirty="0"/>
              <a:t>healthy neurodevelopment</a:t>
            </a:r>
            <a:endParaRPr sz="2400" dirty="0"/>
          </a:p>
          <a:p>
            <a:pPr marL="425424" indent="-342900">
              <a:lnSpc>
                <a:spcPct val="100000"/>
              </a:lnSpc>
              <a:spcAft>
                <a:spcPts val="600"/>
              </a:spcAft>
              <a:buClr>
                <a:schemeClr val="tx1"/>
              </a:buClr>
              <a:buSzPts val="2400"/>
              <a:buFont typeface="Wingdings" pitchFamily="2" charset="2"/>
              <a:buChar char="Ø"/>
            </a:pPr>
            <a:r>
              <a:rPr lang="en-US" sz="2400" b="1" i="1" dirty="0"/>
              <a:t>CHANGES</a:t>
            </a:r>
            <a:r>
              <a:rPr lang="en-US" sz="2400" dirty="0"/>
              <a:t> the brain, beliefs and biology</a:t>
            </a:r>
          </a:p>
          <a:p>
            <a:pPr marL="425424" indent="-342900">
              <a:lnSpc>
                <a:spcPct val="100000"/>
              </a:lnSpc>
              <a:spcAft>
                <a:spcPts val="600"/>
              </a:spcAft>
              <a:buClr>
                <a:schemeClr val="tx1"/>
              </a:buClr>
              <a:buSzPts val="2400"/>
              <a:buFont typeface="Wingdings" pitchFamily="2" charset="2"/>
              <a:buChar char="Ø"/>
            </a:pPr>
            <a:r>
              <a:rPr lang="en-US" sz="2400" b="1" i="1" dirty="0"/>
              <a:t>CREATES</a:t>
            </a:r>
            <a:r>
              <a:rPr lang="en-US" sz="2400" i="1" dirty="0"/>
              <a:t> </a:t>
            </a:r>
            <a:r>
              <a:rPr lang="en-US" sz="2400" dirty="0"/>
              <a:t>lack of trust, self-worth, efficacy and regulation</a:t>
            </a:r>
            <a:endParaRPr lang="en-US" sz="2400" i="1" dirty="0"/>
          </a:p>
          <a:p>
            <a:pPr marL="425424" indent="-342900">
              <a:lnSpc>
                <a:spcPct val="100000"/>
              </a:lnSpc>
              <a:spcAft>
                <a:spcPts val="600"/>
              </a:spcAft>
              <a:buClr>
                <a:schemeClr val="tx1"/>
              </a:buClr>
              <a:buSzPts val="2400"/>
              <a:buFont typeface="Wingdings" pitchFamily="2" charset="2"/>
              <a:buChar char="Ø"/>
            </a:pPr>
            <a:r>
              <a:rPr lang="en-US" sz="2400" b="1" i="1" dirty="0"/>
              <a:t>AFFECTS</a:t>
            </a:r>
            <a:r>
              <a:rPr lang="en-US" sz="2400" dirty="0"/>
              <a:t> whole body from nervous system to brain</a:t>
            </a:r>
            <a:endParaRPr sz="2400" dirty="0"/>
          </a:p>
        </p:txBody>
      </p:sp>
      <p:sp>
        <p:nvSpPr>
          <p:cNvPr id="3" name="TextBox 2">
            <a:extLst>
              <a:ext uri="{FF2B5EF4-FFF2-40B4-BE49-F238E27FC236}">
                <a16:creationId xmlns:a16="http://schemas.microsoft.com/office/drawing/2014/main" id="{958034EF-0B2D-4E97-EAA9-1EFD59FB1BAC}"/>
              </a:ext>
            </a:extLst>
          </p:cNvPr>
          <p:cNvSpPr txBox="1"/>
          <p:nvPr/>
        </p:nvSpPr>
        <p:spPr>
          <a:xfrm>
            <a:off x="1072324" y="1698085"/>
            <a:ext cx="3645408" cy="584775"/>
          </a:xfrm>
          <a:prstGeom prst="rect">
            <a:avLst/>
          </a:prstGeom>
          <a:noFill/>
        </p:spPr>
        <p:txBody>
          <a:bodyPr wrap="square">
            <a:spAutoFit/>
          </a:bodyPr>
          <a:lstStyle/>
          <a:p>
            <a:r>
              <a:rPr lang="en-US" sz="3200" b="1" i="1" dirty="0">
                <a:ea typeface="Arial"/>
                <a:cs typeface="Arial"/>
                <a:sym typeface="Arial"/>
              </a:rPr>
              <a:t>What Does It Do?</a:t>
            </a:r>
            <a:endParaRPr lang="en-US" sz="3200"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Shape 560"/>
        <p:cNvGrpSpPr/>
        <p:nvPr/>
      </p:nvGrpSpPr>
      <p:grpSpPr>
        <a:xfrm>
          <a:off x="0" y="0"/>
          <a:ext cx="0" cy="0"/>
          <a:chOff x="0" y="0"/>
          <a:chExt cx="0" cy="0"/>
        </a:xfrm>
      </p:grpSpPr>
      <p:sp>
        <p:nvSpPr>
          <p:cNvPr id="561" name="Google Shape;561;p85"/>
          <p:cNvSpPr txBox="1">
            <a:spLocks noGrp="1"/>
          </p:cNvSpPr>
          <p:nvPr>
            <p:ph type="title"/>
          </p:nvPr>
        </p:nvSpPr>
        <p:spPr>
          <a:xfrm>
            <a:off x="2152650" y="0"/>
            <a:ext cx="7886700" cy="1080684"/>
          </a:xfrm>
          <a:prstGeom prst="rect">
            <a:avLst/>
          </a:prstGeom>
        </p:spPr>
        <p:txBody>
          <a:bodyPr spcFirstLastPara="1" vert="horz" wrap="square" lIns="91425" tIns="45700" rIns="91425" bIns="45700" rtlCol="0" anchor="ctr" anchorCtr="0">
            <a:normAutofit/>
          </a:bodyPr>
          <a:lstStyle/>
          <a:p>
            <a:pPr algn="ctr">
              <a:spcBef>
                <a:spcPts val="0"/>
              </a:spcBef>
            </a:pPr>
            <a:r>
              <a:rPr lang="en-US" dirty="0"/>
              <a:t>Negative Beliefs</a:t>
            </a:r>
          </a:p>
        </p:txBody>
      </p:sp>
      <p:sp>
        <p:nvSpPr>
          <p:cNvPr id="562" name="Google Shape;562;p85"/>
          <p:cNvSpPr txBox="1">
            <a:spLocks noGrp="1"/>
          </p:cNvSpPr>
          <p:nvPr>
            <p:ph type="body" idx="1"/>
          </p:nvPr>
        </p:nvSpPr>
        <p:spPr>
          <a:xfrm>
            <a:off x="1544388" y="6236539"/>
            <a:ext cx="10245276" cy="347141"/>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buClr>
                <a:schemeClr val="dk1"/>
              </a:buClr>
              <a:buSzPct val="64705"/>
              <a:buNone/>
            </a:pPr>
            <a:r>
              <a:rPr lang="en-US" sz="1400" dirty="0"/>
              <a:t>Integrative Parenting, Strategies for Raising Children Affected by Attachment Trauma (Wesselmann, Schweitzer, Armstrong 2014)</a:t>
            </a:r>
            <a:endParaRPr sz="1400" dirty="0"/>
          </a:p>
        </p:txBody>
      </p:sp>
      <p:sp>
        <p:nvSpPr>
          <p:cNvPr id="3" name="TextBox 2">
            <a:extLst>
              <a:ext uri="{FF2B5EF4-FFF2-40B4-BE49-F238E27FC236}">
                <a16:creationId xmlns:a16="http://schemas.microsoft.com/office/drawing/2014/main" id="{A5E59BCC-E663-EEE6-42F3-60B791CE488C}"/>
              </a:ext>
            </a:extLst>
          </p:cNvPr>
          <p:cNvSpPr txBox="1"/>
          <p:nvPr/>
        </p:nvSpPr>
        <p:spPr>
          <a:xfrm>
            <a:off x="1328928" y="5418975"/>
            <a:ext cx="9387840" cy="584775"/>
          </a:xfrm>
          <a:prstGeom prst="rect">
            <a:avLst/>
          </a:prstGeom>
          <a:noFill/>
        </p:spPr>
        <p:txBody>
          <a:bodyPr wrap="square">
            <a:spAutoFit/>
          </a:bodyPr>
          <a:lstStyle/>
          <a:p>
            <a:pPr algn="ctr"/>
            <a:r>
              <a:rPr lang="en-US" sz="3200" b="1" dirty="0">
                <a:solidFill>
                  <a:srgbClr val="00B0F0"/>
                </a:solidFill>
                <a:latin typeface="+mj-lt"/>
              </a:rPr>
              <a:t>Internal Working Model of Attachment Trauma</a:t>
            </a:r>
          </a:p>
        </p:txBody>
      </p:sp>
      <p:grpSp>
        <p:nvGrpSpPr>
          <p:cNvPr id="12" name="Group 11">
            <a:extLst>
              <a:ext uri="{FF2B5EF4-FFF2-40B4-BE49-F238E27FC236}">
                <a16:creationId xmlns:a16="http://schemas.microsoft.com/office/drawing/2014/main" id="{AC5EDCB2-4033-3346-9CB6-03F9B1A748EE}"/>
              </a:ext>
            </a:extLst>
          </p:cNvPr>
          <p:cNvGrpSpPr/>
          <p:nvPr/>
        </p:nvGrpSpPr>
        <p:grpSpPr>
          <a:xfrm>
            <a:off x="783387" y="1375156"/>
            <a:ext cx="10625225" cy="3685478"/>
            <a:chOff x="871833" y="1570228"/>
            <a:chExt cx="10625225" cy="3685478"/>
          </a:xfrm>
        </p:grpSpPr>
        <p:sp>
          <p:nvSpPr>
            <p:cNvPr id="4" name="Cloud Callout 3">
              <a:extLst>
                <a:ext uri="{FF2B5EF4-FFF2-40B4-BE49-F238E27FC236}">
                  <a16:creationId xmlns:a16="http://schemas.microsoft.com/office/drawing/2014/main" id="{EF90B0A8-091F-ED67-1B0C-1F0CDAD10BC0}"/>
                </a:ext>
              </a:extLst>
            </p:cNvPr>
            <p:cNvSpPr/>
            <p:nvPr/>
          </p:nvSpPr>
          <p:spPr>
            <a:xfrm>
              <a:off x="871833" y="1570228"/>
              <a:ext cx="1964539" cy="1761682"/>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It's not safe to trust parents </a:t>
              </a:r>
              <a:br>
                <a:rPr lang="en-US" sz="1800" b="1" dirty="0"/>
              </a:br>
              <a:r>
                <a:rPr lang="en-US" sz="1800" b="1" dirty="0"/>
                <a:t>to care</a:t>
              </a:r>
            </a:p>
          </p:txBody>
        </p:sp>
        <p:sp>
          <p:nvSpPr>
            <p:cNvPr id="5" name="Cloud Callout 4">
              <a:extLst>
                <a:ext uri="{FF2B5EF4-FFF2-40B4-BE49-F238E27FC236}">
                  <a16:creationId xmlns:a16="http://schemas.microsoft.com/office/drawing/2014/main" id="{FC8CF1CB-5E6B-851D-A965-D2B7B88B47F5}"/>
                </a:ext>
              </a:extLst>
            </p:cNvPr>
            <p:cNvSpPr/>
            <p:nvPr/>
          </p:nvSpPr>
          <p:spPr>
            <a:xfrm>
              <a:off x="3921795" y="1634097"/>
              <a:ext cx="1810512" cy="1487424"/>
            </a:xfrm>
            <a:prstGeom prst="cloudCallou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800" b="1" dirty="0"/>
                <a:t>I’m all alone</a:t>
              </a:r>
            </a:p>
          </p:txBody>
        </p:sp>
        <p:sp>
          <p:nvSpPr>
            <p:cNvPr id="6" name="Cloud Callout 5">
              <a:extLst>
                <a:ext uri="{FF2B5EF4-FFF2-40B4-BE49-F238E27FC236}">
                  <a16:creationId xmlns:a16="http://schemas.microsoft.com/office/drawing/2014/main" id="{A1E50629-A8D1-A3FC-60FA-D13202E5A543}"/>
                </a:ext>
              </a:extLst>
            </p:cNvPr>
            <p:cNvSpPr/>
            <p:nvPr/>
          </p:nvSpPr>
          <p:spPr>
            <a:xfrm>
              <a:off x="871833" y="3768282"/>
              <a:ext cx="1979097" cy="1487424"/>
            </a:xfrm>
            <a:prstGeom prst="cloudCallou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800" b="1" dirty="0"/>
                <a:t>Parents are mean</a:t>
              </a:r>
            </a:p>
          </p:txBody>
        </p:sp>
        <p:sp>
          <p:nvSpPr>
            <p:cNvPr id="7" name="Cloud Callout 6">
              <a:extLst>
                <a:ext uri="{FF2B5EF4-FFF2-40B4-BE49-F238E27FC236}">
                  <a16:creationId xmlns:a16="http://schemas.microsoft.com/office/drawing/2014/main" id="{64A5F0E7-EE65-51C7-9F2C-3623C34201E1}"/>
                </a:ext>
              </a:extLst>
            </p:cNvPr>
            <p:cNvSpPr/>
            <p:nvPr/>
          </p:nvSpPr>
          <p:spPr>
            <a:xfrm>
              <a:off x="3810071" y="3768282"/>
              <a:ext cx="1979097" cy="1487424"/>
            </a:xfrm>
            <a:prstGeom prst="cloudCallo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800" b="1" dirty="0"/>
                <a:t>I’m not safe</a:t>
              </a:r>
            </a:p>
          </p:txBody>
        </p:sp>
        <p:sp>
          <p:nvSpPr>
            <p:cNvPr id="8" name="Cloud Callout 7">
              <a:extLst>
                <a:ext uri="{FF2B5EF4-FFF2-40B4-BE49-F238E27FC236}">
                  <a16:creationId xmlns:a16="http://schemas.microsoft.com/office/drawing/2014/main" id="{8D06BDD6-1EAD-419E-85ED-2CA1DC8F27A8}"/>
                </a:ext>
              </a:extLst>
            </p:cNvPr>
            <p:cNvSpPr/>
            <p:nvPr/>
          </p:nvSpPr>
          <p:spPr>
            <a:xfrm>
              <a:off x="6651769" y="1634097"/>
              <a:ext cx="1810513" cy="1487424"/>
            </a:xfrm>
            <a:prstGeom prst="cloudCallou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800" b="1" dirty="0"/>
                <a:t>Parents will leave</a:t>
              </a:r>
            </a:p>
          </p:txBody>
        </p:sp>
        <p:sp>
          <p:nvSpPr>
            <p:cNvPr id="9" name="Cloud Callout 8">
              <a:extLst>
                <a:ext uri="{FF2B5EF4-FFF2-40B4-BE49-F238E27FC236}">
                  <a16:creationId xmlns:a16="http://schemas.microsoft.com/office/drawing/2014/main" id="{7406F92A-BA95-B7B6-AC62-81304E9B386F}"/>
                </a:ext>
              </a:extLst>
            </p:cNvPr>
            <p:cNvSpPr/>
            <p:nvPr/>
          </p:nvSpPr>
          <p:spPr>
            <a:xfrm>
              <a:off x="6748309" y="3768282"/>
              <a:ext cx="1979097" cy="1487424"/>
            </a:xfrm>
            <a:prstGeom prst="cloudCallou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800" b="1" dirty="0"/>
                <a:t>It’s not safe to trust</a:t>
              </a:r>
            </a:p>
          </p:txBody>
        </p:sp>
        <p:sp>
          <p:nvSpPr>
            <p:cNvPr id="10" name="Cloud Callout 9">
              <a:extLst>
                <a:ext uri="{FF2B5EF4-FFF2-40B4-BE49-F238E27FC236}">
                  <a16:creationId xmlns:a16="http://schemas.microsoft.com/office/drawing/2014/main" id="{C6D96BA9-486D-B06E-95DB-6EA9132A7595}"/>
                </a:ext>
              </a:extLst>
            </p:cNvPr>
            <p:cNvSpPr/>
            <p:nvPr/>
          </p:nvSpPr>
          <p:spPr>
            <a:xfrm>
              <a:off x="9381744" y="1634097"/>
              <a:ext cx="1810512" cy="1487424"/>
            </a:xfrm>
            <a:prstGeom prst="cloudCallou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800" b="1" dirty="0"/>
                <a:t>I’m not good enough</a:t>
              </a:r>
            </a:p>
          </p:txBody>
        </p:sp>
        <p:sp>
          <p:nvSpPr>
            <p:cNvPr id="11" name="Cloud Callout 10">
              <a:extLst>
                <a:ext uri="{FF2B5EF4-FFF2-40B4-BE49-F238E27FC236}">
                  <a16:creationId xmlns:a16="http://schemas.microsoft.com/office/drawing/2014/main" id="{39086C88-FAF8-8791-3CFB-861953656FCD}"/>
                </a:ext>
              </a:extLst>
            </p:cNvPr>
            <p:cNvSpPr/>
            <p:nvPr/>
          </p:nvSpPr>
          <p:spPr>
            <a:xfrm>
              <a:off x="9686546" y="3768282"/>
              <a:ext cx="1810512" cy="1487424"/>
            </a:xfrm>
            <a:prstGeom prst="cloudCallou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800" b="1" dirty="0"/>
                <a:t>I don’t belong</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Shape 566"/>
        <p:cNvGrpSpPr/>
        <p:nvPr/>
      </p:nvGrpSpPr>
      <p:grpSpPr>
        <a:xfrm>
          <a:off x="0" y="0"/>
          <a:ext cx="0" cy="0"/>
          <a:chOff x="0" y="0"/>
          <a:chExt cx="0" cy="0"/>
        </a:xfrm>
      </p:grpSpPr>
      <p:sp>
        <p:nvSpPr>
          <p:cNvPr id="567" name="Google Shape;567;p86"/>
          <p:cNvSpPr txBox="1">
            <a:spLocks noGrp="1"/>
          </p:cNvSpPr>
          <p:nvPr>
            <p:ph type="title"/>
          </p:nvPr>
        </p:nvSpPr>
        <p:spPr>
          <a:xfrm>
            <a:off x="560832" y="0"/>
            <a:ext cx="11350752" cy="1116812"/>
          </a:xfrm>
          <a:prstGeom prst="rect">
            <a:avLst/>
          </a:prstGeom>
        </p:spPr>
        <p:txBody>
          <a:bodyPr spcFirstLastPara="1" vert="horz" wrap="square" lIns="91425" tIns="45700" rIns="91425" bIns="45700" rtlCol="0" anchor="ctr" anchorCtr="0">
            <a:noAutofit/>
          </a:bodyPr>
          <a:lstStyle/>
          <a:p>
            <a:pPr algn="ctr">
              <a:spcBef>
                <a:spcPts val="0"/>
              </a:spcBef>
            </a:pPr>
            <a:r>
              <a:rPr lang="en-US" dirty="0"/>
              <a:t>Adaptive Thoughts Impact Behaviors</a:t>
            </a:r>
            <a:endParaRPr dirty="0"/>
          </a:p>
        </p:txBody>
      </p:sp>
      <p:sp>
        <p:nvSpPr>
          <p:cNvPr id="568" name="Google Shape;568;p86"/>
          <p:cNvSpPr txBox="1">
            <a:spLocks noGrp="1"/>
          </p:cNvSpPr>
          <p:nvPr>
            <p:ph type="body" idx="1"/>
          </p:nvPr>
        </p:nvSpPr>
        <p:spPr>
          <a:xfrm>
            <a:off x="560832" y="6076363"/>
            <a:ext cx="11119104" cy="482933"/>
          </a:xfrm>
          <a:prstGeom prst="rect">
            <a:avLst/>
          </a:prstGeom>
        </p:spPr>
        <p:txBody>
          <a:bodyPr spcFirstLastPara="1" vert="horz" wrap="square" lIns="91425" tIns="45700" rIns="91425" bIns="45700" rtlCol="0" anchor="t" anchorCtr="0">
            <a:normAutofit/>
          </a:bodyPr>
          <a:lstStyle/>
          <a:p>
            <a:pPr marL="0" indent="0">
              <a:lnSpc>
                <a:spcPct val="100000"/>
              </a:lnSpc>
              <a:spcBef>
                <a:spcPts val="0"/>
              </a:spcBef>
              <a:buClr>
                <a:schemeClr val="dk1"/>
              </a:buClr>
              <a:buSzPct val="64705"/>
              <a:buNone/>
            </a:pPr>
            <a:r>
              <a:rPr lang="en-US" sz="1400" dirty="0"/>
              <a:t>“Survival Skills” Integrative Parenting, Strategies for Raising Children Affected by Attachment Trauma (Wesselmann, Schweitzer, Armstrong 2014)</a:t>
            </a:r>
            <a:endParaRPr sz="1400" dirty="0"/>
          </a:p>
        </p:txBody>
      </p:sp>
      <p:sp>
        <p:nvSpPr>
          <p:cNvPr id="3" name="Cloud Callout 2">
            <a:extLst>
              <a:ext uri="{FF2B5EF4-FFF2-40B4-BE49-F238E27FC236}">
                <a16:creationId xmlns:a16="http://schemas.microsoft.com/office/drawing/2014/main" id="{EF1CE889-8E09-7BA3-3BF9-EFB3BECDC12E}"/>
              </a:ext>
            </a:extLst>
          </p:cNvPr>
          <p:cNvSpPr/>
          <p:nvPr/>
        </p:nvSpPr>
        <p:spPr>
          <a:xfrm>
            <a:off x="783387" y="1375156"/>
            <a:ext cx="2688145" cy="1334726"/>
          </a:xfrm>
          <a:prstGeom prst="cloudCallout">
            <a:avLst/>
          </a:prstGeom>
          <a:solidFill>
            <a:srgbClr val="FF7E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I must be ready to run</a:t>
            </a:r>
          </a:p>
        </p:txBody>
      </p:sp>
      <p:sp>
        <p:nvSpPr>
          <p:cNvPr id="4" name="Cloud Callout 3">
            <a:extLst>
              <a:ext uri="{FF2B5EF4-FFF2-40B4-BE49-F238E27FC236}">
                <a16:creationId xmlns:a16="http://schemas.microsoft.com/office/drawing/2014/main" id="{65AA32BB-4CAA-38CE-3212-36A9C59DAE87}"/>
              </a:ext>
            </a:extLst>
          </p:cNvPr>
          <p:cNvSpPr/>
          <p:nvPr/>
        </p:nvSpPr>
        <p:spPr>
          <a:xfrm>
            <a:off x="1017578" y="3429000"/>
            <a:ext cx="3172104" cy="1487424"/>
          </a:xfrm>
          <a:prstGeom prst="cloudCallou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b="1" dirty="0">
                <a:solidFill>
                  <a:schemeClr val="bg1"/>
                </a:solidFill>
              </a:rPr>
              <a:t>I must be vigilant to danger and mistrust at all times</a:t>
            </a:r>
          </a:p>
        </p:txBody>
      </p:sp>
      <p:sp>
        <p:nvSpPr>
          <p:cNvPr id="6" name="Cloud Callout 5">
            <a:extLst>
              <a:ext uri="{FF2B5EF4-FFF2-40B4-BE49-F238E27FC236}">
                <a16:creationId xmlns:a16="http://schemas.microsoft.com/office/drawing/2014/main" id="{1FFFD24D-171F-D396-FF40-3FD357EB1649}"/>
              </a:ext>
            </a:extLst>
          </p:cNvPr>
          <p:cNvSpPr/>
          <p:nvPr/>
        </p:nvSpPr>
        <p:spPr>
          <a:xfrm>
            <a:off x="4137001" y="1683232"/>
            <a:ext cx="2866083" cy="1487424"/>
          </a:xfrm>
          <a:prstGeom prst="cloudCallou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b="1" dirty="0">
                <a:solidFill>
                  <a:schemeClr val="bg1"/>
                </a:solidFill>
              </a:rPr>
              <a:t>I must take care of myself and my own needs.</a:t>
            </a:r>
          </a:p>
        </p:txBody>
      </p:sp>
      <p:sp>
        <p:nvSpPr>
          <p:cNvPr id="7" name="Cloud Callout 6">
            <a:extLst>
              <a:ext uri="{FF2B5EF4-FFF2-40B4-BE49-F238E27FC236}">
                <a16:creationId xmlns:a16="http://schemas.microsoft.com/office/drawing/2014/main" id="{AB964C89-510E-17CA-7585-C977302DE662}"/>
              </a:ext>
            </a:extLst>
          </p:cNvPr>
          <p:cNvSpPr/>
          <p:nvPr/>
        </p:nvSpPr>
        <p:spPr>
          <a:xfrm>
            <a:off x="5187316" y="3394123"/>
            <a:ext cx="2894814" cy="1487424"/>
          </a:xfrm>
          <a:prstGeom prst="cloudCallou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b="1" dirty="0">
                <a:solidFill>
                  <a:schemeClr val="bg1"/>
                </a:solidFill>
              </a:rPr>
              <a:t>I must take what I need when I get the chance.</a:t>
            </a:r>
          </a:p>
        </p:txBody>
      </p:sp>
      <p:sp>
        <p:nvSpPr>
          <p:cNvPr id="9" name="Cloud Callout 8">
            <a:extLst>
              <a:ext uri="{FF2B5EF4-FFF2-40B4-BE49-F238E27FC236}">
                <a16:creationId xmlns:a16="http://schemas.microsoft.com/office/drawing/2014/main" id="{1304A7B2-4E28-47AA-2DE2-4E1333DA9207}"/>
              </a:ext>
            </a:extLst>
          </p:cNvPr>
          <p:cNvSpPr/>
          <p:nvPr/>
        </p:nvSpPr>
        <p:spPr>
          <a:xfrm>
            <a:off x="7668554" y="1668259"/>
            <a:ext cx="2384677" cy="1334726"/>
          </a:xfrm>
          <a:prstGeom prst="cloudCallout">
            <a:avLst/>
          </a:prstGeom>
          <a:solidFill>
            <a:srgbClr val="FF8A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b="1" dirty="0">
                <a:solidFill>
                  <a:schemeClr val="bg1"/>
                </a:solidFill>
              </a:rPr>
              <a:t>I must fight to defend myself</a:t>
            </a:r>
          </a:p>
        </p:txBody>
      </p:sp>
      <p:sp>
        <p:nvSpPr>
          <p:cNvPr id="10" name="Cloud Callout 9">
            <a:extLst>
              <a:ext uri="{FF2B5EF4-FFF2-40B4-BE49-F238E27FC236}">
                <a16:creationId xmlns:a16="http://schemas.microsoft.com/office/drawing/2014/main" id="{6F0F86FD-667B-5000-C931-4886B7248B67}"/>
              </a:ext>
            </a:extLst>
          </p:cNvPr>
          <p:cNvSpPr/>
          <p:nvPr/>
        </p:nvSpPr>
        <p:spPr>
          <a:xfrm>
            <a:off x="8502179" y="3174668"/>
            <a:ext cx="2894813" cy="1487424"/>
          </a:xfrm>
          <a:prstGeom prst="cloudCallou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b="1" dirty="0">
                <a:solidFill>
                  <a:schemeClr val="bg1"/>
                </a:solidFill>
              </a:rPr>
              <a:t>I must keep a wall up and not care about others.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572"/>
        <p:cNvGrpSpPr/>
        <p:nvPr/>
      </p:nvGrpSpPr>
      <p:grpSpPr>
        <a:xfrm>
          <a:off x="0" y="0"/>
          <a:ext cx="0" cy="0"/>
          <a:chOff x="0" y="0"/>
          <a:chExt cx="0" cy="0"/>
        </a:xfrm>
      </p:grpSpPr>
      <p:sp>
        <p:nvSpPr>
          <p:cNvPr id="573" name="Google Shape;573;p87"/>
          <p:cNvSpPr txBox="1">
            <a:spLocks noGrp="1"/>
          </p:cNvSpPr>
          <p:nvPr>
            <p:ph type="title"/>
          </p:nvPr>
        </p:nvSpPr>
        <p:spPr>
          <a:xfrm>
            <a:off x="2152650" y="365126"/>
            <a:ext cx="7886700" cy="1325700"/>
          </a:xfrm>
          <a:prstGeom prst="rect">
            <a:avLst/>
          </a:prstGeom>
        </p:spPr>
        <p:txBody>
          <a:bodyPr spcFirstLastPara="1" vert="horz" wrap="square" lIns="91425" tIns="45700" rIns="91425" bIns="45700" rtlCol="0" anchor="ctr" anchorCtr="0">
            <a:normAutofit/>
          </a:bodyPr>
          <a:lstStyle/>
          <a:p>
            <a:pPr algn="ctr">
              <a:spcBef>
                <a:spcPts val="0"/>
              </a:spcBef>
            </a:pPr>
            <a:endParaRPr sz="4200">
              <a:solidFill>
                <a:srgbClr val="7030A0"/>
              </a:solidFill>
            </a:endParaRPr>
          </a:p>
          <a:p>
            <a:pPr algn="ctr">
              <a:spcBef>
                <a:spcPts val="0"/>
              </a:spcBef>
            </a:pPr>
            <a:endParaRPr sz="3900">
              <a:solidFill>
                <a:srgbClr val="7030A0"/>
              </a:solidFill>
            </a:endParaRPr>
          </a:p>
        </p:txBody>
      </p:sp>
      <p:sp>
        <p:nvSpPr>
          <p:cNvPr id="574" name="Google Shape;574;p87"/>
          <p:cNvSpPr txBox="1">
            <a:spLocks noGrp="1"/>
          </p:cNvSpPr>
          <p:nvPr>
            <p:ph type="body" idx="1"/>
          </p:nvPr>
        </p:nvSpPr>
        <p:spPr>
          <a:xfrm>
            <a:off x="536448" y="-1"/>
            <a:ext cx="11119104" cy="1171575"/>
          </a:xfrm>
          <a:prstGeom prst="rect">
            <a:avLst/>
          </a:prstGeom>
        </p:spPr>
        <p:txBody>
          <a:bodyPr spcFirstLastPara="1" vert="horz" wrap="square" lIns="91425" tIns="45700" rIns="91425" bIns="45700" rtlCol="0" anchor="t" anchorCtr="0">
            <a:normAutofit/>
          </a:bodyPr>
          <a:lstStyle/>
          <a:p>
            <a:pPr marL="0" indent="0" algn="ctr">
              <a:lnSpc>
                <a:spcPct val="115000"/>
              </a:lnSpc>
              <a:buNone/>
            </a:pPr>
            <a:r>
              <a:rPr lang="en-US" sz="4400" b="1" dirty="0">
                <a:solidFill>
                  <a:srgbClr val="00B0F0"/>
                </a:solidFill>
              </a:rPr>
              <a:t>FEAR AND STIGMA</a:t>
            </a:r>
          </a:p>
        </p:txBody>
      </p:sp>
      <p:sp>
        <p:nvSpPr>
          <p:cNvPr id="5" name="TextBox 4">
            <a:extLst>
              <a:ext uri="{FF2B5EF4-FFF2-40B4-BE49-F238E27FC236}">
                <a16:creationId xmlns:a16="http://schemas.microsoft.com/office/drawing/2014/main" id="{C64EB273-87D1-2878-FD6C-D4C5C716FB84}"/>
              </a:ext>
            </a:extLst>
          </p:cNvPr>
          <p:cNvSpPr txBox="1"/>
          <p:nvPr/>
        </p:nvSpPr>
        <p:spPr>
          <a:xfrm>
            <a:off x="1067562" y="1291534"/>
            <a:ext cx="8819388" cy="523220"/>
          </a:xfrm>
          <a:prstGeom prst="rect">
            <a:avLst/>
          </a:prstGeom>
          <a:noFill/>
        </p:spPr>
        <p:txBody>
          <a:bodyPr wrap="square">
            <a:spAutoFit/>
          </a:bodyPr>
          <a:lstStyle/>
          <a:p>
            <a:r>
              <a:rPr lang="en-US" sz="2800" b="1" i="1" dirty="0"/>
              <a:t>Trauma Behaviors and Emotions Impact Families </a:t>
            </a:r>
            <a:endParaRPr lang="en-US" sz="2800" i="1" dirty="0"/>
          </a:p>
        </p:txBody>
      </p:sp>
      <p:sp>
        <p:nvSpPr>
          <p:cNvPr id="7" name="TextBox 6">
            <a:extLst>
              <a:ext uri="{FF2B5EF4-FFF2-40B4-BE49-F238E27FC236}">
                <a16:creationId xmlns:a16="http://schemas.microsoft.com/office/drawing/2014/main" id="{E49817C0-D586-C9AB-0338-60189C4A4DFD}"/>
              </a:ext>
            </a:extLst>
          </p:cNvPr>
          <p:cNvSpPr txBox="1"/>
          <p:nvPr/>
        </p:nvSpPr>
        <p:spPr>
          <a:xfrm>
            <a:off x="1536191" y="1914966"/>
            <a:ext cx="8950833" cy="3257174"/>
          </a:xfrm>
          <a:prstGeom prst="rect">
            <a:avLst/>
          </a:prstGeom>
          <a:noFill/>
        </p:spPr>
        <p:txBody>
          <a:bodyPr wrap="square">
            <a:spAutoFit/>
          </a:bodyPr>
          <a:lstStyle/>
          <a:p>
            <a:pPr marL="457200" indent="-351109">
              <a:lnSpc>
                <a:spcPct val="150000"/>
              </a:lnSpc>
              <a:buClr>
                <a:schemeClr val="tx1"/>
              </a:buClr>
              <a:buSzPct val="75000"/>
              <a:buFont typeface="Arial" panose="020B0604020202020204" pitchFamily="34" charset="0"/>
              <a:buChar char="•"/>
            </a:pPr>
            <a:r>
              <a:rPr lang="en-US" sz="2800" b="1" dirty="0"/>
              <a:t>Child loses friends</a:t>
            </a:r>
            <a:r>
              <a:rPr lang="en-US" sz="2800" b="1" baseline="30000" dirty="0"/>
              <a:t>1</a:t>
            </a:r>
            <a:endParaRPr lang="en-US" sz="2800" b="1" dirty="0"/>
          </a:p>
          <a:p>
            <a:pPr marL="457200" indent="-351109">
              <a:lnSpc>
                <a:spcPct val="150000"/>
              </a:lnSpc>
              <a:spcBef>
                <a:spcPts val="0"/>
              </a:spcBef>
              <a:buClr>
                <a:schemeClr val="tx1"/>
              </a:buClr>
              <a:buSzPct val="75000"/>
              <a:buFont typeface="Arial" panose="020B0604020202020204" pitchFamily="34" charset="0"/>
              <a:buChar char="•"/>
            </a:pPr>
            <a:r>
              <a:rPr lang="en-US" sz="2800" b="1" dirty="0"/>
              <a:t>Family loses friends</a:t>
            </a:r>
            <a:r>
              <a:rPr lang="en-US" sz="2800" b="1" baseline="30000" dirty="0"/>
              <a:t>1</a:t>
            </a:r>
            <a:endParaRPr lang="en-US" sz="2800" b="1" dirty="0"/>
          </a:p>
          <a:p>
            <a:pPr marL="457200" indent="-351109">
              <a:lnSpc>
                <a:spcPct val="150000"/>
              </a:lnSpc>
              <a:spcBef>
                <a:spcPts val="0"/>
              </a:spcBef>
              <a:buClr>
                <a:schemeClr val="tx1"/>
              </a:buClr>
              <a:buSzPct val="75000"/>
              <a:buFont typeface="Arial" panose="020B0604020202020204" pitchFamily="34" charset="0"/>
              <a:buChar char="•"/>
            </a:pPr>
            <a:r>
              <a:rPr lang="en-US" sz="2800" b="1" dirty="0"/>
              <a:t>Siblings neglected</a:t>
            </a:r>
            <a:r>
              <a:rPr lang="en-US" sz="2800" b="1" baseline="30000" dirty="0"/>
              <a:t>1</a:t>
            </a:r>
          </a:p>
          <a:p>
            <a:pPr marL="457200" indent="-351109">
              <a:lnSpc>
                <a:spcPct val="150000"/>
              </a:lnSpc>
              <a:spcBef>
                <a:spcPts val="0"/>
              </a:spcBef>
              <a:buClr>
                <a:schemeClr val="tx1"/>
              </a:buClr>
              <a:buSzPct val="75000"/>
              <a:buFont typeface="Arial" panose="020B0604020202020204" pitchFamily="34" charset="0"/>
              <a:buChar char="•"/>
            </a:pPr>
            <a:r>
              <a:rPr lang="en-US" sz="2800" b="1" dirty="0"/>
              <a:t>Untrained professionals blame parents or child</a:t>
            </a:r>
            <a:r>
              <a:rPr lang="en-US" sz="2800" b="1" baseline="30000" dirty="0"/>
              <a:t>1</a:t>
            </a:r>
          </a:p>
          <a:p>
            <a:pPr marL="457200" indent="-351109">
              <a:lnSpc>
                <a:spcPct val="150000"/>
              </a:lnSpc>
              <a:spcBef>
                <a:spcPts val="0"/>
              </a:spcBef>
              <a:buClr>
                <a:schemeClr val="tx1"/>
              </a:buClr>
              <a:buSzPct val="75000"/>
              <a:buFont typeface="Arial" panose="020B0604020202020204" pitchFamily="34" charset="0"/>
              <a:buChar char="•"/>
            </a:pPr>
            <a:r>
              <a:rPr lang="en-US" sz="2800" b="1" dirty="0"/>
              <a:t>Disproportionate effect on families of color</a:t>
            </a:r>
            <a:r>
              <a:rPr lang="en-US" sz="2800" b="1" baseline="30000" dirty="0"/>
              <a:t>2</a:t>
            </a:r>
            <a:endParaRPr lang="en-US" sz="1600" b="1" baseline="30000" dirty="0"/>
          </a:p>
        </p:txBody>
      </p:sp>
      <p:sp>
        <p:nvSpPr>
          <p:cNvPr id="9" name="TextBox 8">
            <a:extLst>
              <a:ext uri="{FF2B5EF4-FFF2-40B4-BE49-F238E27FC236}">
                <a16:creationId xmlns:a16="http://schemas.microsoft.com/office/drawing/2014/main" id="{FC6404FF-D266-75B5-28BC-95499BE6DF8F}"/>
              </a:ext>
            </a:extLst>
          </p:cNvPr>
          <p:cNvSpPr txBox="1"/>
          <p:nvPr/>
        </p:nvSpPr>
        <p:spPr>
          <a:xfrm>
            <a:off x="1067562" y="6046053"/>
            <a:ext cx="9685782" cy="325538"/>
          </a:xfrm>
          <a:prstGeom prst="rect">
            <a:avLst/>
          </a:prstGeom>
          <a:noFill/>
        </p:spPr>
        <p:txBody>
          <a:bodyPr wrap="square">
            <a:spAutoFit/>
          </a:bodyPr>
          <a:lstStyle/>
          <a:p>
            <a:pPr marL="0" indent="0">
              <a:lnSpc>
                <a:spcPct val="115000"/>
              </a:lnSpc>
              <a:buNone/>
            </a:pPr>
            <a:r>
              <a:rPr lang="en-US" sz="1400" baseline="30000" dirty="0"/>
              <a:t>1</a:t>
            </a:r>
            <a:r>
              <a:rPr lang="en-US" sz="1400" dirty="0"/>
              <a:t>Young and </a:t>
            </a:r>
            <a:r>
              <a:rPr lang="en-US" sz="1400" dirty="0" err="1"/>
              <a:t>Rabiner</a:t>
            </a:r>
            <a:r>
              <a:rPr lang="en-US" sz="1400" dirty="0"/>
              <a:t>, 2015			 </a:t>
            </a:r>
            <a:r>
              <a:rPr lang="en-US" sz="1400" baseline="30000" dirty="0"/>
              <a:t>2</a:t>
            </a:r>
            <a:r>
              <a:rPr lang="en-US" sz="1400" dirty="0"/>
              <a:t>Hartinger, Saunders, </a:t>
            </a:r>
            <a:r>
              <a:rPr lang="en-US" sz="1400" dirty="0" err="1"/>
              <a:t>Trouteaud</a:t>
            </a:r>
            <a:r>
              <a:rPr lang="en-US" sz="1400" dirty="0"/>
              <a:t> 2015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578"/>
        <p:cNvGrpSpPr/>
        <p:nvPr/>
      </p:nvGrpSpPr>
      <p:grpSpPr>
        <a:xfrm>
          <a:off x="0" y="0"/>
          <a:ext cx="0" cy="0"/>
          <a:chOff x="0" y="0"/>
          <a:chExt cx="0" cy="0"/>
        </a:xfrm>
      </p:grpSpPr>
      <p:sp>
        <p:nvSpPr>
          <p:cNvPr id="579" name="Google Shape;579;p88"/>
          <p:cNvSpPr txBox="1">
            <a:spLocks noGrp="1"/>
          </p:cNvSpPr>
          <p:nvPr>
            <p:ph type="title"/>
          </p:nvPr>
        </p:nvSpPr>
        <p:spPr>
          <a:xfrm>
            <a:off x="2315175" y="0"/>
            <a:ext cx="7886700" cy="1082448"/>
          </a:xfrm>
          <a:prstGeom prst="rect">
            <a:avLst/>
          </a:prstGeom>
        </p:spPr>
        <p:txBody>
          <a:bodyPr spcFirstLastPara="1" vert="horz" wrap="square" lIns="91425" tIns="45700" rIns="91425" bIns="45700" rtlCol="0" anchor="ctr" anchorCtr="0">
            <a:normAutofit/>
          </a:bodyPr>
          <a:lstStyle/>
          <a:p>
            <a:pPr algn="ctr">
              <a:spcBef>
                <a:spcPts val="0"/>
              </a:spcBef>
            </a:pPr>
            <a:r>
              <a:rPr lang="en-US" dirty="0"/>
              <a:t>Family Concerns </a:t>
            </a:r>
            <a:endParaRPr dirty="0"/>
          </a:p>
        </p:txBody>
      </p:sp>
      <p:sp>
        <p:nvSpPr>
          <p:cNvPr id="580" name="Google Shape;580;p88"/>
          <p:cNvSpPr txBox="1">
            <a:spLocks noGrp="1"/>
          </p:cNvSpPr>
          <p:nvPr>
            <p:ph type="body" idx="1"/>
          </p:nvPr>
        </p:nvSpPr>
        <p:spPr>
          <a:xfrm>
            <a:off x="1055369" y="1723531"/>
            <a:ext cx="7317105" cy="3613776"/>
          </a:xfrm>
          <a:prstGeom prst="rect">
            <a:avLst/>
          </a:prstGeom>
        </p:spPr>
        <p:txBody>
          <a:bodyPr spcFirstLastPara="1" vert="horz" wrap="square" lIns="91425" tIns="45700" rIns="91425" bIns="45700" rtlCol="0" anchor="t" anchorCtr="0">
            <a:normAutofit/>
          </a:bodyPr>
          <a:lstStyle/>
          <a:p>
            <a:pPr marL="501333" indent="-342900">
              <a:lnSpc>
                <a:spcPct val="100000"/>
              </a:lnSpc>
              <a:buClr>
                <a:schemeClr val="tx1"/>
              </a:buClr>
              <a:buSzPct val="75000"/>
            </a:pPr>
            <a:r>
              <a:rPr lang="en-US" dirty="0"/>
              <a:t>Are school personnel trained?</a:t>
            </a:r>
            <a:endParaRPr dirty="0"/>
          </a:p>
          <a:p>
            <a:pPr marL="501333" indent="-342900">
              <a:lnSpc>
                <a:spcPct val="100000"/>
              </a:lnSpc>
              <a:buClr>
                <a:schemeClr val="tx1"/>
              </a:buClr>
              <a:buSzPct val="75000"/>
            </a:pPr>
            <a:r>
              <a:rPr lang="en-US" dirty="0"/>
              <a:t>How will peers treat them?</a:t>
            </a:r>
            <a:endParaRPr dirty="0"/>
          </a:p>
          <a:p>
            <a:pPr marL="501333" indent="-342900">
              <a:lnSpc>
                <a:spcPct val="100000"/>
              </a:lnSpc>
              <a:buClr>
                <a:schemeClr val="tx1"/>
              </a:buClr>
              <a:buSzPct val="75000"/>
            </a:pPr>
            <a:r>
              <a:rPr lang="en-US" dirty="0"/>
              <a:t>What to share with others?</a:t>
            </a:r>
            <a:endParaRPr dirty="0"/>
          </a:p>
          <a:p>
            <a:pPr marL="501333" indent="-342900">
              <a:lnSpc>
                <a:spcPct val="100000"/>
              </a:lnSpc>
              <a:buClr>
                <a:schemeClr val="tx1"/>
              </a:buClr>
              <a:buSzPct val="75000"/>
            </a:pPr>
            <a:r>
              <a:rPr lang="en-US" dirty="0"/>
              <a:t>How will kids be perceived? </a:t>
            </a:r>
            <a:endParaRPr dirty="0"/>
          </a:p>
          <a:p>
            <a:pPr marL="501333" indent="-342900">
              <a:lnSpc>
                <a:spcPct val="100000"/>
              </a:lnSpc>
              <a:buClr>
                <a:schemeClr val="tx1"/>
              </a:buClr>
              <a:buSzPct val="75000"/>
            </a:pPr>
            <a:r>
              <a:rPr lang="en-US" dirty="0"/>
              <a:t>How will parents be perceived? </a:t>
            </a:r>
            <a:endParaRPr dirty="0"/>
          </a:p>
        </p:txBody>
      </p:sp>
      <p:sp>
        <p:nvSpPr>
          <p:cNvPr id="3" name="TextBox 2">
            <a:extLst>
              <a:ext uri="{FF2B5EF4-FFF2-40B4-BE49-F238E27FC236}">
                <a16:creationId xmlns:a16="http://schemas.microsoft.com/office/drawing/2014/main" id="{A781E7E1-BB93-08FB-41CF-C7B982C28C4E}"/>
              </a:ext>
            </a:extLst>
          </p:cNvPr>
          <p:cNvSpPr txBox="1"/>
          <p:nvPr/>
        </p:nvSpPr>
        <p:spPr>
          <a:xfrm>
            <a:off x="1055370" y="5978390"/>
            <a:ext cx="10075926" cy="584775"/>
          </a:xfrm>
          <a:prstGeom prst="rect">
            <a:avLst/>
          </a:prstGeom>
          <a:noFill/>
        </p:spPr>
        <p:txBody>
          <a:bodyPr wrap="square">
            <a:spAutoFit/>
          </a:bodyPr>
          <a:lstStyle/>
          <a:p>
            <a:pPr marL="0" lvl="0" indent="0" algn="ctr" rtl="0">
              <a:spcBef>
                <a:spcPts val="0"/>
              </a:spcBef>
              <a:spcAft>
                <a:spcPts val="0"/>
              </a:spcAft>
              <a:buNone/>
            </a:pPr>
            <a:r>
              <a:rPr lang="en-US" sz="3200" b="1" dirty="0">
                <a:solidFill>
                  <a:srgbClr val="00B0F0"/>
                </a:solidFill>
                <a:latin typeface="+mj-lt"/>
              </a:rPr>
              <a:t>Families are suffering in silence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585"/>
        <p:cNvGrpSpPr/>
        <p:nvPr/>
      </p:nvGrpSpPr>
      <p:grpSpPr>
        <a:xfrm>
          <a:off x="0" y="0"/>
          <a:ext cx="0" cy="0"/>
          <a:chOff x="0" y="0"/>
          <a:chExt cx="0" cy="0"/>
        </a:xfrm>
      </p:grpSpPr>
      <p:sp>
        <p:nvSpPr>
          <p:cNvPr id="586" name="Google Shape;586;p89"/>
          <p:cNvSpPr txBox="1">
            <a:spLocks noGrp="1"/>
          </p:cNvSpPr>
          <p:nvPr>
            <p:ph type="title"/>
          </p:nvPr>
        </p:nvSpPr>
        <p:spPr>
          <a:xfrm>
            <a:off x="681193" y="0"/>
            <a:ext cx="11131296" cy="1121664"/>
          </a:xfrm>
          <a:prstGeom prst="rect">
            <a:avLst/>
          </a:prstGeom>
        </p:spPr>
        <p:txBody>
          <a:bodyPr spcFirstLastPara="1" vert="horz" wrap="square" lIns="91425" tIns="45700" rIns="91425" bIns="45700" rtlCol="0" anchor="ctr" anchorCtr="0">
            <a:normAutofit/>
          </a:bodyPr>
          <a:lstStyle/>
          <a:p>
            <a:pPr algn="ctr">
              <a:spcBef>
                <a:spcPts val="0"/>
              </a:spcBef>
            </a:pPr>
            <a:r>
              <a:rPr lang="en-US" b="1" dirty="0">
                <a:solidFill>
                  <a:schemeClr val="tx1"/>
                </a:solidFill>
              </a:rPr>
              <a:t>Barriers to Getting Support</a:t>
            </a:r>
            <a:endParaRPr b="1" dirty="0">
              <a:solidFill>
                <a:schemeClr val="tx1"/>
              </a:solidFill>
            </a:endParaRPr>
          </a:p>
        </p:txBody>
      </p:sp>
      <p:sp>
        <p:nvSpPr>
          <p:cNvPr id="587" name="Google Shape;587;p89"/>
          <p:cNvSpPr txBox="1">
            <a:spLocks noGrp="1"/>
          </p:cNvSpPr>
          <p:nvPr>
            <p:ph type="body" idx="1"/>
          </p:nvPr>
        </p:nvSpPr>
        <p:spPr>
          <a:xfrm>
            <a:off x="945642" y="1508305"/>
            <a:ext cx="7886700" cy="4136263"/>
          </a:xfrm>
          <a:prstGeom prst="rect">
            <a:avLst/>
          </a:prstGeom>
        </p:spPr>
        <p:txBody>
          <a:bodyPr spcFirstLastPara="1" vert="horz" wrap="square" lIns="91425" tIns="45700" rIns="91425" bIns="45700" rtlCol="0" anchor="t" anchorCtr="0">
            <a:normAutofit/>
          </a:bodyPr>
          <a:lstStyle/>
          <a:p>
            <a:pPr marL="571500" indent="-457200">
              <a:lnSpc>
                <a:spcPct val="150000"/>
              </a:lnSpc>
              <a:buClr>
                <a:schemeClr val="tx1"/>
              </a:buClr>
              <a:buSzPct val="75000"/>
            </a:pPr>
            <a:r>
              <a:rPr lang="en-US" b="1" dirty="0">
                <a:solidFill>
                  <a:schemeClr val="tx1"/>
                </a:solidFill>
              </a:rPr>
              <a:t>Unaware of where to find services</a:t>
            </a:r>
            <a:endParaRPr b="1" dirty="0">
              <a:solidFill>
                <a:schemeClr val="tx1"/>
              </a:solidFill>
            </a:endParaRPr>
          </a:p>
          <a:p>
            <a:pPr marL="571500" indent="-457200">
              <a:lnSpc>
                <a:spcPct val="150000"/>
              </a:lnSpc>
              <a:spcBef>
                <a:spcPts val="0"/>
              </a:spcBef>
              <a:buClr>
                <a:schemeClr val="tx1"/>
              </a:buClr>
              <a:buSzPct val="75000"/>
            </a:pPr>
            <a:r>
              <a:rPr lang="en-US" b="1" dirty="0">
                <a:solidFill>
                  <a:schemeClr val="tx1"/>
                </a:solidFill>
              </a:rPr>
              <a:t>Unaware of what services to look for</a:t>
            </a:r>
            <a:endParaRPr b="1" dirty="0">
              <a:solidFill>
                <a:schemeClr val="tx1"/>
              </a:solidFill>
            </a:endParaRPr>
          </a:p>
          <a:p>
            <a:pPr marL="571500" indent="-457200">
              <a:lnSpc>
                <a:spcPct val="150000"/>
              </a:lnSpc>
              <a:spcBef>
                <a:spcPts val="0"/>
              </a:spcBef>
              <a:buClr>
                <a:schemeClr val="tx1"/>
              </a:buClr>
              <a:buSzPct val="75000"/>
            </a:pPr>
            <a:r>
              <a:rPr lang="en-US" b="1" dirty="0">
                <a:solidFill>
                  <a:schemeClr val="tx1"/>
                </a:solidFill>
              </a:rPr>
              <a:t>Do not want to ask for help</a:t>
            </a:r>
            <a:endParaRPr b="1" dirty="0">
              <a:solidFill>
                <a:schemeClr val="tx1"/>
              </a:solidFill>
            </a:endParaRPr>
          </a:p>
          <a:p>
            <a:pPr marL="571500" indent="-457200">
              <a:lnSpc>
                <a:spcPct val="150000"/>
              </a:lnSpc>
              <a:spcBef>
                <a:spcPts val="0"/>
              </a:spcBef>
              <a:buClr>
                <a:schemeClr val="tx1"/>
              </a:buClr>
              <a:buSzPct val="75000"/>
            </a:pPr>
            <a:r>
              <a:rPr lang="en-US" b="1" dirty="0">
                <a:solidFill>
                  <a:schemeClr val="tx1"/>
                </a:solidFill>
              </a:rPr>
              <a:t>Past services not helpful</a:t>
            </a:r>
            <a:endParaRPr b="1" dirty="0">
              <a:solidFill>
                <a:schemeClr val="tx1"/>
              </a:solidFill>
            </a:endParaRPr>
          </a:p>
          <a:p>
            <a:pPr marL="571500" indent="-457200">
              <a:lnSpc>
                <a:spcPct val="150000"/>
              </a:lnSpc>
              <a:spcBef>
                <a:spcPts val="0"/>
              </a:spcBef>
              <a:buClr>
                <a:schemeClr val="tx1"/>
              </a:buClr>
              <a:buSzPct val="75000"/>
            </a:pPr>
            <a:r>
              <a:rPr lang="en-US" b="1" dirty="0">
                <a:solidFill>
                  <a:schemeClr val="tx1"/>
                </a:solidFill>
              </a:rPr>
              <a:t>Could not afford services</a:t>
            </a:r>
            <a:endParaRPr b="1" dirty="0">
              <a:solidFill>
                <a:schemeClr val="tx1"/>
              </a:solidFill>
            </a:endParaRPr>
          </a:p>
          <a:p>
            <a:pPr marL="571500" indent="-457200">
              <a:lnSpc>
                <a:spcPct val="150000"/>
              </a:lnSpc>
              <a:spcBef>
                <a:spcPts val="0"/>
              </a:spcBef>
              <a:buClr>
                <a:schemeClr val="tx1"/>
              </a:buClr>
              <a:buSzPct val="75000"/>
            </a:pPr>
            <a:r>
              <a:rPr lang="en-US" b="1" dirty="0">
                <a:solidFill>
                  <a:schemeClr val="tx1"/>
                </a:solidFill>
              </a:rPr>
              <a:t>Adoptive child uncooperative</a:t>
            </a:r>
            <a:endParaRPr b="1" dirty="0">
              <a:solidFill>
                <a:schemeClr val="tx1"/>
              </a:solidFill>
            </a:endParaRPr>
          </a:p>
        </p:txBody>
      </p:sp>
      <p:sp>
        <p:nvSpPr>
          <p:cNvPr id="3" name="TextBox 2">
            <a:extLst>
              <a:ext uri="{FF2B5EF4-FFF2-40B4-BE49-F238E27FC236}">
                <a16:creationId xmlns:a16="http://schemas.microsoft.com/office/drawing/2014/main" id="{A4836CC8-E3DA-5BD2-8860-0D0B51C1CF67}"/>
              </a:ext>
            </a:extLst>
          </p:cNvPr>
          <p:cNvSpPr txBox="1"/>
          <p:nvPr/>
        </p:nvSpPr>
        <p:spPr>
          <a:xfrm>
            <a:off x="487680" y="6031209"/>
            <a:ext cx="11131296" cy="307777"/>
          </a:xfrm>
          <a:prstGeom prst="rect">
            <a:avLst/>
          </a:prstGeom>
          <a:noFill/>
        </p:spPr>
        <p:txBody>
          <a:bodyPr wrap="square">
            <a:spAutoFit/>
          </a:bodyPr>
          <a:lstStyle/>
          <a:p>
            <a:pPr marL="0" indent="0">
              <a:buNone/>
            </a:pPr>
            <a:r>
              <a:rPr lang="en-US" sz="1400" i="1" dirty="0"/>
              <a:t>Underserved Adoptive Families: Disparities in Post adoption: Access to Information, Resources and Services 2015 (</a:t>
            </a:r>
            <a:r>
              <a:rPr lang="en-US" sz="1400" dirty="0" err="1"/>
              <a:t>Hartinger</a:t>
            </a:r>
            <a:r>
              <a:rPr lang="en-US" sz="1400" dirty="0"/>
              <a:t>-Saunders, </a:t>
            </a:r>
            <a:r>
              <a:rPr lang="en-US" sz="1400" dirty="0" err="1"/>
              <a:t>Trouteaud</a:t>
            </a:r>
            <a:r>
              <a:rPr lang="en-US" sz="1400" dirty="0"/>
              <a:t>)</a:t>
            </a:r>
            <a:endParaRPr lang="en-US" sz="1400" i="1" dirty="0"/>
          </a:p>
        </p:txBody>
      </p:sp>
      <p:sp>
        <p:nvSpPr>
          <p:cNvPr id="4" name="Google Shape;586;p89">
            <a:extLst>
              <a:ext uri="{FF2B5EF4-FFF2-40B4-BE49-F238E27FC236}">
                <a16:creationId xmlns:a16="http://schemas.microsoft.com/office/drawing/2014/main" id="{DB6672E6-16EE-3FA4-4D20-34315E735805}"/>
              </a:ext>
            </a:extLst>
          </p:cNvPr>
          <p:cNvSpPr txBox="1">
            <a:spLocks/>
          </p:cNvSpPr>
          <p:nvPr/>
        </p:nvSpPr>
        <p:spPr>
          <a:xfrm>
            <a:off x="670560" y="-10633"/>
            <a:ext cx="11131296" cy="1121664"/>
          </a:xfrm>
          <a:prstGeom prst="rect">
            <a:avLst/>
          </a:prstGeom>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b="1" i="0" kern="1200" cap="all" normalizeH="0" baseline="0">
                <a:solidFill>
                  <a:srgbClr val="00B0F0"/>
                </a:solidFill>
                <a:latin typeface="+mj-lt"/>
                <a:ea typeface="+mj-ea"/>
                <a:cs typeface="+mj-cs"/>
              </a:defRPr>
            </a:lvl1pPr>
          </a:lstStyle>
          <a:p>
            <a:pPr algn="ctr">
              <a:spcBef>
                <a:spcPts val="0"/>
              </a:spcBef>
            </a:pPr>
            <a:r>
              <a:rPr lang="en-US" dirty="0"/>
              <a:t>Barriers to Getting Support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rgbClr val="00B0F0">
                <a:alpha val="28000"/>
              </a:srgbClr>
            </a:gs>
            <a:gs pos="100000">
              <a:schemeClr val="bg1"/>
            </a:gs>
          </a:gsLst>
          <a:lin ang="5400000" scaled="1"/>
        </a:gradFill>
        <a:effectLst/>
      </p:bgPr>
    </p:bg>
    <p:spTree>
      <p:nvGrpSpPr>
        <p:cNvPr id="1" name="Shape 592"/>
        <p:cNvGrpSpPr/>
        <p:nvPr/>
      </p:nvGrpSpPr>
      <p:grpSpPr>
        <a:xfrm>
          <a:off x="0" y="0"/>
          <a:ext cx="0" cy="0"/>
          <a:chOff x="0" y="0"/>
          <a:chExt cx="0" cy="0"/>
        </a:xfrm>
      </p:grpSpPr>
      <p:sp>
        <p:nvSpPr>
          <p:cNvPr id="593" name="Google Shape;593;p90"/>
          <p:cNvSpPr txBox="1"/>
          <p:nvPr/>
        </p:nvSpPr>
        <p:spPr>
          <a:xfrm>
            <a:off x="768096" y="5823067"/>
            <a:ext cx="10070592" cy="743763"/>
          </a:xfrm>
          <a:prstGeom prst="rect">
            <a:avLst/>
          </a:prstGeom>
          <a:noFill/>
          <a:ln>
            <a:noFill/>
          </a:ln>
        </p:spPr>
        <p:txBody>
          <a:bodyPr spcFirstLastPara="1" wrap="square" lIns="91425" tIns="91425" rIns="91425" bIns="91425" anchor="t" anchorCtr="0">
            <a:spAutoFit/>
          </a:bodyPr>
          <a:lstStyle/>
          <a:p>
            <a:pPr algn="ctr">
              <a:spcBef>
                <a:spcPts val="1000"/>
              </a:spcBef>
              <a:buClr>
                <a:srgbClr val="000000"/>
              </a:buClr>
              <a:buSzPts val="2800"/>
            </a:pPr>
            <a:r>
              <a:rPr lang="en-US" sz="2800" b="1" dirty="0">
                <a:ea typeface="Arial"/>
                <a:cs typeface="Arial"/>
                <a:sym typeface="Arial"/>
              </a:rPr>
              <a:t>Training on attachment trauma and support is vital</a:t>
            </a:r>
            <a:endParaRPr sz="2800" b="1" dirty="0">
              <a:ea typeface="Arial"/>
              <a:cs typeface="Arial"/>
              <a:sym typeface="Arial"/>
            </a:endParaRPr>
          </a:p>
        </p:txBody>
      </p:sp>
      <p:pic>
        <p:nvPicPr>
          <p:cNvPr id="594" name="Google Shape;594;p90"/>
          <p:cNvPicPr preferRelativeResize="0"/>
          <p:nvPr/>
        </p:nvPicPr>
        <p:blipFill rotWithShape="1">
          <a:blip r:embed="rId3">
            <a:alphaModFix/>
          </a:blip>
          <a:srcRect/>
          <a:stretch/>
        </p:blipFill>
        <p:spPr>
          <a:xfrm>
            <a:off x="954321" y="1842904"/>
            <a:ext cx="4006710" cy="3980163"/>
          </a:xfrm>
          <a:prstGeom prst="rect">
            <a:avLst/>
          </a:prstGeom>
          <a:noFill/>
          <a:ln>
            <a:noFill/>
          </a:ln>
        </p:spPr>
      </p:pic>
      <p:sp>
        <p:nvSpPr>
          <p:cNvPr id="596" name="Google Shape;596;p90"/>
          <p:cNvSpPr txBox="1"/>
          <p:nvPr/>
        </p:nvSpPr>
        <p:spPr>
          <a:xfrm>
            <a:off x="5766259" y="2459592"/>
            <a:ext cx="4267200" cy="2154900"/>
          </a:xfrm>
          <a:prstGeom prst="rect">
            <a:avLst/>
          </a:prstGeom>
          <a:noFill/>
          <a:ln>
            <a:noFill/>
          </a:ln>
        </p:spPr>
        <p:txBody>
          <a:bodyPr spcFirstLastPara="1" wrap="square" lIns="91425" tIns="45700" rIns="91425" bIns="45700" anchor="t" anchorCtr="0">
            <a:spAutoFit/>
          </a:bodyPr>
          <a:lstStyle/>
          <a:p>
            <a:pPr>
              <a:buClr>
                <a:srgbClr val="000000"/>
              </a:buClr>
              <a:buSzPts val="3600"/>
            </a:pPr>
            <a:r>
              <a:rPr lang="en-US" sz="3400" b="1" dirty="0">
                <a:ea typeface="Arial"/>
                <a:cs typeface="Arial"/>
                <a:sym typeface="Arial"/>
              </a:rPr>
              <a:t>Truth is:</a:t>
            </a:r>
            <a:endParaRPr sz="3400" b="1" dirty="0"/>
          </a:p>
          <a:p>
            <a:pPr marL="457200" indent="-387350">
              <a:spcBef>
                <a:spcPts val="1000"/>
              </a:spcBef>
              <a:buClr>
                <a:schemeClr val="tx1"/>
              </a:buClr>
              <a:buSzPct val="75000"/>
              <a:buFont typeface="Arial"/>
              <a:buChar char="•"/>
            </a:pPr>
            <a:r>
              <a:rPr lang="en-US" sz="2400" dirty="0">
                <a:ea typeface="Arial"/>
                <a:cs typeface="Arial"/>
                <a:sym typeface="Arial"/>
              </a:rPr>
              <a:t>Not</a:t>
            </a:r>
            <a:r>
              <a:rPr lang="en-US" sz="2400" b="1" dirty="0">
                <a:ea typeface="Arial"/>
                <a:cs typeface="Arial"/>
                <a:sym typeface="Arial"/>
              </a:rPr>
              <a:t> </a:t>
            </a:r>
            <a:r>
              <a:rPr lang="en-US" sz="2400" dirty="0">
                <a:ea typeface="Arial"/>
                <a:cs typeface="Arial"/>
                <a:sym typeface="Arial"/>
              </a:rPr>
              <a:t>bad kids</a:t>
            </a:r>
            <a:endParaRPr sz="1400" dirty="0">
              <a:ea typeface="Arial"/>
              <a:cs typeface="Arial"/>
              <a:sym typeface="Arial"/>
            </a:endParaRPr>
          </a:p>
          <a:p>
            <a:pPr marL="457200" indent="-387350">
              <a:spcBef>
                <a:spcPts val="1000"/>
              </a:spcBef>
              <a:buClr>
                <a:schemeClr val="tx1"/>
              </a:buClr>
              <a:buSzPct val="75000"/>
              <a:buFont typeface="Arial"/>
              <a:buChar char="•"/>
            </a:pPr>
            <a:r>
              <a:rPr lang="en-US" sz="2400" dirty="0">
                <a:ea typeface="Arial"/>
                <a:cs typeface="Arial"/>
                <a:sym typeface="Arial"/>
              </a:rPr>
              <a:t>Not bad parents</a:t>
            </a:r>
            <a:endParaRPr sz="1400" dirty="0">
              <a:ea typeface="Arial"/>
              <a:cs typeface="Arial"/>
              <a:sym typeface="Arial"/>
            </a:endParaRPr>
          </a:p>
          <a:p>
            <a:pPr marL="457200" indent="-387350">
              <a:spcBef>
                <a:spcPts val="1000"/>
              </a:spcBef>
              <a:buClr>
                <a:schemeClr val="tx1"/>
              </a:buClr>
              <a:buSzPct val="75000"/>
              <a:buFont typeface="Arial"/>
              <a:buChar char="•"/>
            </a:pPr>
            <a:r>
              <a:rPr lang="en-US" sz="2400" dirty="0">
                <a:ea typeface="Arial"/>
                <a:cs typeface="Arial"/>
                <a:sym typeface="Arial"/>
              </a:rPr>
              <a:t>Not bad schools</a:t>
            </a:r>
            <a:endParaRPr sz="2400" dirty="0">
              <a:ea typeface="Calibri"/>
              <a:cs typeface="Calibri"/>
              <a:sym typeface="Calibri"/>
            </a:endParaRPr>
          </a:p>
        </p:txBody>
      </p:sp>
      <p:sp>
        <p:nvSpPr>
          <p:cNvPr id="4" name="Title 3">
            <a:extLst>
              <a:ext uri="{FF2B5EF4-FFF2-40B4-BE49-F238E27FC236}">
                <a16:creationId xmlns:a16="http://schemas.microsoft.com/office/drawing/2014/main" id="{CCCE9311-A625-2A3B-71BF-A177615D2DD0}"/>
              </a:ext>
            </a:extLst>
          </p:cNvPr>
          <p:cNvSpPr>
            <a:spLocks noGrp="1"/>
          </p:cNvSpPr>
          <p:nvPr>
            <p:ph type="title"/>
          </p:nvPr>
        </p:nvSpPr>
        <p:spPr>
          <a:xfrm>
            <a:off x="838200" y="1"/>
            <a:ext cx="10515600" cy="1099140"/>
          </a:xfrm>
        </p:spPr>
        <p:txBody>
          <a:bodyPr>
            <a:normAutofit/>
          </a:bodyPr>
          <a:lstStyle/>
          <a:p>
            <a:pPr algn="ctr"/>
            <a:r>
              <a:rPr lang="en-US" sz="4400" b="1" dirty="0">
                <a:ea typeface="Arial"/>
                <a:cs typeface="Arial"/>
                <a:sym typeface="Arial"/>
              </a:rPr>
              <a:t>proper support is needed</a:t>
            </a:r>
            <a:endParaRPr lang="en-US" dirty="0"/>
          </a:p>
        </p:txBody>
      </p:sp>
      <p:sp>
        <p:nvSpPr>
          <p:cNvPr id="7" name="TextBox 6">
            <a:extLst>
              <a:ext uri="{FF2B5EF4-FFF2-40B4-BE49-F238E27FC236}">
                <a16:creationId xmlns:a16="http://schemas.microsoft.com/office/drawing/2014/main" id="{267FADAC-F3C5-E2E7-F186-ADEB489A2371}"/>
              </a:ext>
            </a:extLst>
          </p:cNvPr>
          <p:cNvSpPr txBox="1"/>
          <p:nvPr/>
        </p:nvSpPr>
        <p:spPr>
          <a:xfrm>
            <a:off x="1487424" y="1046910"/>
            <a:ext cx="10241280" cy="461665"/>
          </a:xfrm>
          <a:prstGeom prst="rect">
            <a:avLst/>
          </a:prstGeom>
          <a:noFill/>
        </p:spPr>
        <p:txBody>
          <a:bodyPr wrap="square">
            <a:spAutoFit/>
          </a:bodyPr>
          <a:lstStyle/>
          <a:p>
            <a:r>
              <a:rPr lang="en-US" sz="2400" b="1" i="1" dirty="0">
                <a:ea typeface="Arial"/>
                <a:cs typeface="Arial"/>
                <a:sym typeface="Arial"/>
              </a:rPr>
              <a:t>The cycle continues with broken relationships and families without it…</a:t>
            </a:r>
            <a:endParaRPr lang="en-US" sz="24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9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mt="35390"/>
          </a:blip>
          <a:stretch>
            <a:fillRect/>
          </a:stretch>
        </a:blipFill>
        <a:effectLst/>
      </p:bgPr>
    </p:bg>
    <p:spTree>
      <p:nvGrpSpPr>
        <p:cNvPr id="1" name="Shape 600"/>
        <p:cNvGrpSpPr/>
        <p:nvPr/>
      </p:nvGrpSpPr>
      <p:grpSpPr>
        <a:xfrm>
          <a:off x="0" y="0"/>
          <a:ext cx="0" cy="0"/>
          <a:chOff x="0" y="0"/>
          <a:chExt cx="0" cy="0"/>
        </a:xfrm>
      </p:grpSpPr>
      <p:sp>
        <p:nvSpPr>
          <p:cNvPr id="601" name="Google Shape;601;p91"/>
          <p:cNvSpPr txBox="1">
            <a:spLocks noGrp="1"/>
          </p:cNvSpPr>
          <p:nvPr>
            <p:ph type="title"/>
          </p:nvPr>
        </p:nvSpPr>
        <p:spPr>
          <a:xfrm>
            <a:off x="2163807" y="197017"/>
            <a:ext cx="7886700" cy="702000"/>
          </a:xfrm>
          <a:prstGeom prst="rect">
            <a:avLst/>
          </a:prstGeom>
          <a:noFill/>
          <a:ln>
            <a:noFill/>
          </a:ln>
        </p:spPr>
        <p:txBody>
          <a:bodyPr spcFirstLastPara="1" vert="horz" wrap="square" lIns="91425" tIns="45700" rIns="91425" bIns="45700" rtlCol="0" anchor="ctr" anchorCtr="0">
            <a:spAutoFit/>
          </a:bodyPr>
          <a:lstStyle/>
          <a:p>
            <a:pPr algn="ctr">
              <a:spcBef>
                <a:spcPts val="0"/>
              </a:spcBef>
              <a:buSzPts val="1800"/>
            </a:pPr>
            <a:r>
              <a:rPr lang="en-US" b="1" dirty="0">
                <a:solidFill>
                  <a:schemeClr val="tx1"/>
                </a:solidFill>
              </a:rPr>
              <a:t>How we change the world!</a:t>
            </a:r>
            <a:endParaRPr dirty="0">
              <a:solidFill>
                <a:schemeClr val="tx1"/>
              </a:solidFill>
            </a:endParaRPr>
          </a:p>
        </p:txBody>
      </p:sp>
      <p:sp>
        <p:nvSpPr>
          <p:cNvPr id="2" name="Google Shape;601;p91">
            <a:extLst>
              <a:ext uri="{FF2B5EF4-FFF2-40B4-BE49-F238E27FC236}">
                <a16:creationId xmlns:a16="http://schemas.microsoft.com/office/drawing/2014/main" id="{2592F156-46F0-FF87-682A-BB2EF2F886CB}"/>
              </a:ext>
            </a:extLst>
          </p:cNvPr>
          <p:cNvSpPr txBox="1">
            <a:spLocks/>
          </p:cNvSpPr>
          <p:nvPr/>
        </p:nvSpPr>
        <p:spPr>
          <a:xfrm>
            <a:off x="2142541" y="175751"/>
            <a:ext cx="7886700" cy="702000"/>
          </a:xfrm>
          <a:prstGeom prst="rect">
            <a:avLst/>
          </a:prstGeom>
          <a:noFill/>
          <a:ln>
            <a:noFill/>
          </a:ln>
        </p:spPr>
        <p:txBody>
          <a:bodyPr spcFirstLastPara="1" vert="horz" wrap="square" lIns="91425" tIns="45700" rIns="91425" bIns="45700" rtlCol="0" anchor="ctr" anchorCtr="0">
            <a:spAutoFit/>
          </a:bodyPr>
          <a:lstStyle>
            <a:lvl1pPr algn="l" defTabSz="914400" rtl="0" eaLnBrk="1" latinLnBrk="0" hangingPunct="1">
              <a:lnSpc>
                <a:spcPct val="90000"/>
              </a:lnSpc>
              <a:spcBef>
                <a:spcPct val="0"/>
              </a:spcBef>
              <a:buNone/>
              <a:defRPr sz="4400" b="1" i="0" kern="1200" cap="all" normalizeH="0" baseline="0">
                <a:solidFill>
                  <a:srgbClr val="00B0F0"/>
                </a:solidFill>
                <a:latin typeface="+mj-lt"/>
                <a:ea typeface="+mj-ea"/>
                <a:cs typeface="+mj-cs"/>
              </a:defRPr>
            </a:lvl1pPr>
          </a:lstStyle>
          <a:p>
            <a:pPr algn="ctr">
              <a:spcBef>
                <a:spcPts val="0"/>
              </a:spcBef>
              <a:buSzPts val="1800"/>
            </a:pPr>
            <a:r>
              <a:rPr lang="en-US" dirty="0"/>
              <a:t>How we change the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24000" b="-24000"/>
          </a:stretch>
        </a:blipFill>
        <a:effectLst/>
      </p:bgPr>
    </p:bg>
    <p:spTree>
      <p:nvGrpSpPr>
        <p:cNvPr id="1" name="Shape 606"/>
        <p:cNvGrpSpPr/>
        <p:nvPr/>
      </p:nvGrpSpPr>
      <p:grpSpPr>
        <a:xfrm>
          <a:off x="0" y="0"/>
          <a:ext cx="0" cy="0"/>
          <a:chOff x="0" y="0"/>
          <a:chExt cx="0" cy="0"/>
        </a:xfrm>
      </p:grpSpPr>
      <p:sp>
        <p:nvSpPr>
          <p:cNvPr id="607" name="Google Shape;607;p92"/>
          <p:cNvSpPr txBox="1">
            <a:spLocks noGrp="1"/>
          </p:cNvSpPr>
          <p:nvPr>
            <p:ph type="body" idx="1"/>
          </p:nvPr>
        </p:nvSpPr>
        <p:spPr>
          <a:xfrm>
            <a:off x="1046795" y="2199269"/>
            <a:ext cx="4938450" cy="2169784"/>
          </a:xfrm>
          <a:prstGeom prst="rect">
            <a:avLst/>
          </a:prstGeom>
          <a:noFill/>
          <a:ln>
            <a:noFill/>
          </a:ln>
        </p:spPr>
        <p:txBody>
          <a:bodyPr spcFirstLastPara="1" vert="horz" wrap="square" lIns="91425" tIns="45700" rIns="91425" bIns="45700" rtlCol="0" anchor="t" anchorCtr="0">
            <a:spAutoFit/>
          </a:bodyPr>
          <a:lstStyle/>
          <a:p>
            <a:pPr marL="457200" indent="-412750">
              <a:lnSpc>
                <a:spcPct val="125000"/>
              </a:lnSpc>
              <a:spcBef>
                <a:spcPts val="0"/>
              </a:spcBef>
              <a:spcAft>
                <a:spcPts val="1200"/>
              </a:spcAft>
              <a:buClr>
                <a:schemeClr val="tx1"/>
              </a:buClr>
              <a:buSzPct val="75000"/>
            </a:pPr>
            <a:r>
              <a:rPr lang="en-US" b="1" dirty="0"/>
              <a:t>Parents</a:t>
            </a:r>
            <a:endParaRPr b="1" dirty="0"/>
          </a:p>
          <a:p>
            <a:pPr marL="457200" indent="-412750">
              <a:lnSpc>
                <a:spcPct val="125000"/>
              </a:lnSpc>
              <a:spcBef>
                <a:spcPts val="0"/>
              </a:spcBef>
              <a:spcAft>
                <a:spcPts val="1200"/>
              </a:spcAft>
              <a:buClr>
                <a:schemeClr val="tx1"/>
              </a:buClr>
              <a:buSzPct val="75000"/>
            </a:pPr>
            <a:r>
              <a:rPr lang="en-US" b="1" dirty="0"/>
              <a:t>Schools</a:t>
            </a:r>
            <a:endParaRPr b="1" dirty="0"/>
          </a:p>
          <a:p>
            <a:pPr marL="457200" indent="-412750">
              <a:lnSpc>
                <a:spcPct val="125000"/>
              </a:lnSpc>
              <a:spcBef>
                <a:spcPts val="0"/>
              </a:spcBef>
              <a:spcAft>
                <a:spcPts val="1200"/>
              </a:spcAft>
              <a:buClr>
                <a:schemeClr val="tx1"/>
              </a:buClr>
              <a:buSzPct val="75000"/>
            </a:pPr>
            <a:r>
              <a:rPr lang="en-US" b="1" dirty="0"/>
              <a:t>Support professionals</a:t>
            </a:r>
            <a:endParaRPr b="1" dirty="0"/>
          </a:p>
        </p:txBody>
      </p:sp>
      <p:sp>
        <p:nvSpPr>
          <p:cNvPr id="608" name="Google Shape;608;p92"/>
          <p:cNvSpPr txBox="1">
            <a:spLocks noGrp="1"/>
          </p:cNvSpPr>
          <p:nvPr>
            <p:ph type="title"/>
          </p:nvPr>
        </p:nvSpPr>
        <p:spPr>
          <a:xfrm>
            <a:off x="542544" y="107164"/>
            <a:ext cx="11106912" cy="1311088"/>
          </a:xfrm>
          <a:prstGeom prst="rect">
            <a:avLst/>
          </a:prstGeom>
          <a:noFill/>
          <a:ln>
            <a:noFill/>
          </a:ln>
        </p:spPr>
        <p:txBody>
          <a:bodyPr spcFirstLastPara="1" vert="horz" wrap="square" lIns="91425" tIns="45700" rIns="91425" bIns="45700" rtlCol="0" anchor="ctr" anchorCtr="0">
            <a:spAutoFit/>
          </a:bodyPr>
          <a:lstStyle/>
          <a:p>
            <a:pPr algn="ctr">
              <a:spcBef>
                <a:spcPts val="0"/>
              </a:spcBef>
              <a:buSzPts val="1800"/>
            </a:pPr>
            <a:r>
              <a:rPr lang="en-US" dirty="0">
                <a:solidFill>
                  <a:schemeClr val="tx1"/>
                </a:solidFill>
              </a:rPr>
              <a:t>Partnerships for Better </a:t>
            </a:r>
            <a:br>
              <a:rPr lang="en-US" dirty="0">
                <a:solidFill>
                  <a:schemeClr val="tx1"/>
                </a:solidFill>
              </a:rPr>
            </a:br>
            <a:r>
              <a:rPr lang="en-US" dirty="0">
                <a:solidFill>
                  <a:schemeClr val="tx1"/>
                </a:solidFill>
              </a:rPr>
              <a:t>Training and Support</a:t>
            </a:r>
            <a:endParaRPr dirty="0">
              <a:solidFill>
                <a:schemeClr val="tx1"/>
              </a:solidFill>
            </a:endParaRPr>
          </a:p>
        </p:txBody>
      </p:sp>
      <p:sp>
        <p:nvSpPr>
          <p:cNvPr id="610" name="Google Shape;610;p92"/>
          <p:cNvSpPr txBox="1"/>
          <p:nvPr/>
        </p:nvSpPr>
        <p:spPr>
          <a:xfrm>
            <a:off x="1839142" y="4842352"/>
            <a:ext cx="7886700" cy="523200"/>
          </a:xfrm>
          <a:prstGeom prst="rect">
            <a:avLst/>
          </a:prstGeom>
          <a:noFill/>
          <a:ln>
            <a:noFill/>
          </a:ln>
        </p:spPr>
        <p:txBody>
          <a:bodyPr spcFirstLastPara="1" wrap="square" lIns="91425" tIns="91425" rIns="91425" bIns="91425" anchor="t" anchorCtr="0">
            <a:spAutoFit/>
          </a:bodyPr>
          <a:lstStyle/>
          <a:p>
            <a:pPr>
              <a:buClr>
                <a:srgbClr val="000000"/>
              </a:buClr>
              <a:buSzPts val="2200"/>
            </a:pPr>
            <a:endParaRPr sz="2200" b="1">
              <a:solidFill>
                <a:schemeClr val="lt1"/>
              </a:solidFill>
              <a:latin typeface="Arial"/>
              <a:ea typeface="Arial"/>
              <a:cs typeface="Arial"/>
              <a:sym typeface="Arial"/>
            </a:endParaRPr>
          </a:p>
        </p:txBody>
      </p:sp>
      <p:sp>
        <p:nvSpPr>
          <p:cNvPr id="2" name="Google Shape;608;p92">
            <a:extLst>
              <a:ext uri="{FF2B5EF4-FFF2-40B4-BE49-F238E27FC236}">
                <a16:creationId xmlns:a16="http://schemas.microsoft.com/office/drawing/2014/main" id="{1A9941BB-A189-3C9F-D0AE-EA8D482BC1BB}"/>
              </a:ext>
            </a:extLst>
          </p:cNvPr>
          <p:cNvSpPr txBox="1">
            <a:spLocks/>
          </p:cNvSpPr>
          <p:nvPr/>
        </p:nvSpPr>
        <p:spPr>
          <a:xfrm>
            <a:off x="542544" y="96531"/>
            <a:ext cx="11106912" cy="1311088"/>
          </a:xfrm>
          <a:prstGeom prst="rect">
            <a:avLst/>
          </a:prstGeom>
          <a:noFill/>
          <a:ln>
            <a:noFill/>
          </a:ln>
        </p:spPr>
        <p:txBody>
          <a:bodyPr spcFirstLastPara="1" vert="horz" wrap="square" lIns="91425" tIns="45700" rIns="91425" bIns="45700" rtlCol="0" anchor="ctr" anchorCtr="0">
            <a:spAutoFit/>
          </a:bodyPr>
          <a:lstStyle>
            <a:lvl1pPr algn="l" defTabSz="914400" rtl="0" eaLnBrk="1" latinLnBrk="0" hangingPunct="1">
              <a:lnSpc>
                <a:spcPct val="90000"/>
              </a:lnSpc>
              <a:spcBef>
                <a:spcPct val="0"/>
              </a:spcBef>
              <a:buNone/>
              <a:defRPr sz="4400" b="1" i="0" kern="1200" cap="all" normalizeH="0" baseline="0">
                <a:solidFill>
                  <a:srgbClr val="00B0F0"/>
                </a:solidFill>
                <a:latin typeface="+mj-lt"/>
                <a:ea typeface="+mj-ea"/>
                <a:cs typeface="+mj-cs"/>
              </a:defRPr>
            </a:lvl1pPr>
          </a:lstStyle>
          <a:p>
            <a:pPr algn="ctr">
              <a:spcBef>
                <a:spcPts val="0"/>
              </a:spcBef>
              <a:buSzPts val="1800"/>
            </a:pPr>
            <a:r>
              <a:rPr lang="en-US" dirty="0"/>
              <a:t>Partnerships for Better </a:t>
            </a:r>
            <a:br>
              <a:rPr lang="en-US" dirty="0"/>
            </a:br>
            <a:r>
              <a:rPr lang="en-US" dirty="0"/>
              <a:t>Training and Support</a:t>
            </a:r>
          </a:p>
        </p:txBody>
      </p:sp>
      <p:sp>
        <p:nvSpPr>
          <p:cNvPr id="4" name="TextBox 3">
            <a:extLst>
              <a:ext uri="{FF2B5EF4-FFF2-40B4-BE49-F238E27FC236}">
                <a16:creationId xmlns:a16="http://schemas.microsoft.com/office/drawing/2014/main" id="{D7B87F28-2161-84D5-3A78-F6295DE23465}"/>
              </a:ext>
            </a:extLst>
          </p:cNvPr>
          <p:cNvSpPr txBox="1"/>
          <p:nvPr/>
        </p:nvSpPr>
        <p:spPr>
          <a:xfrm>
            <a:off x="6738383" y="2199269"/>
            <a:ext cx="3660259" cy="2169784"/>
          </a:xfrm>
          <a:prstGeom prst="rect">
            <a:avLst/>
          </a:prstGeom>
          <a:noFill/>
          <a:ln>
            <a:noFill/>
          </a:ln>
        </p:spPr>
        <p:txBody>
          <a:bodyPr spcFirstLastPara="1" vert="horz" wrap="square" lIns="91425" tIns="45700" rIns="91425" bIns="45700" rtlCol="0" anchor="t" anchorCtr="0">
            <a:spAutoFit/>
          </a:bodyPr>
          <a:lstStyle>
            <a:lvl1pPr marL="457200" indent="-412750">
              <a:lnSpc>
                <a:spcPct val="125000"/>
              </a:lnSpc>
              <a:spcBef>
                <a:spcPts val="0"/>
              </a:spcBef>
              <a:buClr>
                <a:schemeClr val="tx1"/>
              </a:buClr>
              <a:buSzPct val="75000"/>
              <a:buFont typeface="Arial" panose="020B0604020202020204" pitchFamily="34" charset="0"/>
              <a:buChar char="•"/>
              <a:defRPr sz="28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spcAft>
                <a:spcPts val="1200"/>
              </a:spcAft>
            </a:pPr>
            <a:r>
              <a:rPr lang="en-US" dirty="0"/>
              <a:t>Policymakers</a:t>
            </a:r>
          </a:p>
          <a:p>
            <a:pPr>
              <a:spcAft>
                <a:spcPts val="1200"/>
              </a:spcAft>
            </a:pPr>
            <a:r>
              <a:rPr lang="en-US" dirty="0"/>
              <a:t>Churches</a:t>
            </a:r>
          </a:p>
          <a:p>
            <a:pPr>
              <a:spcAft>
                <a:spcPts val="1200"/>
              </a:spcAft>
            </a:pPr>
            <a:r>
              <a:rPr lang="en-US" dirty="0"/>
              <a:t>Communities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rgbClr val="00B0F0">
                <a:alpha val="28000"/>
              </a:srgbClr>
            </a:gs>
            <a:gs pos="100000">
              <a:schemeClr val="bg1"/>
            </a:gs>
          </a:gsLst>
          <a:lin ang="5400000" scaled="1"/>
        </a:gradFill>
        <a:effectLst/>
      </p:bgPr>
    </p:bg>
    <p:spTree>
      <p:nvGrpSpPr>
        <p:cNvPr id="1" name="Shape 615"/>
        <p:cNvGrpSpPr/>
        <p:nvPr/>
      </p:nvGrpSpPr>
      <p:grpSpPr>
        <a:xfrm>
          <a:off x="0" y="0"/>
          <a:ext cx="0" cy="0"/>
          <a:chOff x="0" y="0"/>
          <a:chExt cx="0" cy="0"/>
        </a:xfrm>
      </p:grpSpPr>
      <p:sp>
        <p:nvSpPr>
          <p:cNvPr id="616" name="Google Shape;616;p93"/>
          <p:cNvSpPr txBox="1">
            <a:spLocks noGrp="1"/>
          </p:cNvSpPr>
          <p:nvPr>
            <p:ph type="title"/>
          </p:nvPr>
        </p:nvSpPr>
        <p:spPr>
          <a:xfrm>
            <a:off x="2152650" y="0"/>
            <a:ext cx="7886700" cy="1109472"/>
          </a:xfrm>
          <a:prstGeom prst="rect">
            <a:avLst/>
          </a:prstGeom>
        </p:spPr>
        <p:txBody>
          <a:bodyPr spcFirstLastPara="1" vert="horz" wrap="square" lIns="91425" tIns="45700" rIns="91425" bIns="45700" rtlCol="0" anchor="ctr" anchorCtr="0">
            <a:normAutofit/>
          </a:bodyPr>
          <a:lstStyle/>
          <a:p>
            <a:pPr algn="ctr">
              <a:spcBef>
                <a:spcPts val="0"/>
              </a:spcBef>
            </a:pPr>
            <a:r>
              <a:rPr lang="en-US" dirty="0"/>
              <a:t>Sequoia Families</a:t>
            </a:r>
            <a:endParaRPr dirty="0"/>
          </a:p>
        </p:txBody>
      </p:sp>
      <p:sp>
        <p:nvSpPr>
          <p:cNvPr id="617" name="Google Shape;617;p93"/>
          <p:cNvSpPr txBox="1">
            <a:spLocks noGrp="1"/>
          </p:cNvSpPr>
          <p:nvPr>
            <p:ph type="body" idx="1"/>
          </p:nvPr>
        </p:nvSpPr>
        <p:spPr>
          <a:xfrm>
            <a:off x="1043178" y="1704687"/>
            <a:ext cx="7886700" cy="3996900"/>
          </a:xfrm>
          <a:prstGeom prst="rect">
            <a:avLst/>
          </a:prstGeom>
        </p:spPr>
        <p:txBody>
          <a:bodyPr spcFirstLastPara="1" vert="horz" wrap="square" lIns="91425" tIns="45700" rIns="91425" bIns="45700" rtlCol="0" anchor="t" anchorCtr="0">
            <a:normAutofit lnSpcReduction="10000"/>
          </a:bodyPr>
          <a:lstStyle/>
          <a:p>
            <a:pPr marL="457200" indent="-342900">
              <a:lnSpc>
                <a:spcPct val="150000"/>
              </a:lnSpc>
              <a:buClr>
                <a:schemeClr val="tx1"/>
              </a:buClr>
              <a:buSzPct val="75000"/>
            </a:pPr>
            <a:r>
              <a:rPr lang="en-US" b="1" dirty="0">
                <a:solidFill>
                  <a:schemeClr val="tx1"/>
                </a:solidFill>
              </a:rPr>
              <a:t>Peer to peer support</a:t>
            </a:r>
            <a:endParaRPr b="1" dirty="0">
              <a:solidFill>
                <a:schemeClr val="tx1"/>
              </a:solidFill>
            </a:endParaRPr>
          </a:p>
          <a:p>
            <a:pPr marL="457200" indent="-342900">
              <a:lnSpc>
                <a:spcPct val="150000"/>
              </a:lnSpc>
              <a:spcBef>
                <a:spcPts val="0"/>
              </a:spcBef>
              <a:buClr>
                <a:schemeClr val="tx1"/>
              </a:buClr>
              <a:buSzPct val="75000"/>
            </a:pPr>
            <a:r>
              <a:rPr lang="en-US" b="1" dirty="0">
                <a:solidFill>
                  <a:schemeClr val="tx1"/>
                </a:solidFill>
              </a:rPr>
              <a:t>Education</a:t>
            </a:r>
            <a:endParaRPr b="1" dirty="0">
              <a:solidFill>
                <a:schemeClr val="tx1"/>
              </a:solidFill>
            </a:endParaRPr>
          </a:p>
          <a:p>
            <a:pPr marL="457200" indent="-342900">
              <a:lnSpc>
                <a:spcPct val="150000"/>
              </a:lnSpc>
              <a:spcBef>
                <a:spcPts val="0"/>
              </a:spcBef>
              <a:buClr>
                <a:schemeClr val="tx1"/>
              </a:buClr>
              <a:buSzPct val="75000"/>
            </a:pPr>
            <a:r>
              <a:rPr lang="en-US" b="1" dirty="0">
                <a:solidFill>
                  <a:schemeClr val="tx1"/>
                </a:solidFill>
              </a:rPr>
              <a:t>Resources</a:t>
            </a:r>
            <a:endParaRPr b="1" dirty="0">
              <a:solidFill>
                <a:schemeClr val="tx1"/>
              </a:solidFill>
            </a:endParaRPr>
          </a:p>
          <a:p>
            <a:pPr marL="457200" indent="-342900">
              <a:lnSpc>
                <a:spcPct val="150000"/>
              </a:lnSpc>
              <a:spcBef>
                <a:spcPts val="0"/>
              </a:spcBef>
              <a:buClr>
                <a:schemeClr val="tx1"/>
              </a:buClr>
              <a:buSzPct val="75000"/>
            </a:pPr>
            <a:r>
              <a:rPr lang="en-US" b="1" dirty="0">
                <a:solidFill>
                  <a:schemeClr val="tx1"/>
                </a:solidFill>
              </a:rPr>
              <a:t>In-person meetings</a:t>
            </a:r>
            <a:endParaRPr b="1" dirty="0">
              <a:solidFill>
                <a:schemeClr val="tx1"/>
              </a:solidFill>
            </a:endParaRPr>
          </a:p>
          <a:p>
            <a:pPr marL="457200" indent="-342900">
              <a:lnSpc>
                <a:spcPct val="150000"/>
              </a:lnSpc>
              <a:spcBef>
                <a:spcPts val="0"/>
              </a:spcBef>
              <a:buClr>
                <a:schemeClr val="tx1"/>
              </a:buClr>
              <a:buSzPct val="75000"/>
            </a:pPr>
            <a:r>
              <a:rPr lang="en-US" b="1" dirty="0">
                <a:solidFill>
                  <a:schemeClr val="tx1"/>
                </a:solidFill>
              </a:rPr>
              <a:t>Virtual meetings</a:t>
            </a:r>
            <a:endParaRPr b="1" dirty="0">
              <a:solidFill>
                <a:schemeClr val="tx1"/>
              </a:solidFill>
            </a:endParaRPr>
          </a:p>
          <a:p>
            <a:pPr marL="457200" indent="-342900">
              <a:lnSpc>
                <a:spcPct val="150000"/>
              </a:lnSpc>
              <a:spcBef>
                <a:spcPts val="0"/>
              </a:spcBef>
              <a:buClr>
                <a:schemeClr val="tx1"/>
              </a:buClr>
              <a:buSzPct val="75000"/>
            </a:pPr>
            <a:r>
              <a:rPr lang="en-US" b="1" dirty="0">
                <a:solidFill>
                  <a:schemeClr val="tx1"/>
                </a:solidFill>
              </a:rPr>
              <a:t>Family gatherings</a:t>
            </a:r>
            <a:endParaRPr b="1" dirty="0">
              <a:solidFill>
                <a:schemeClr val="tx1"/>
              </a:solidFill>
            </a:endParaRPr>
          </a:p>
        </p:txBody>
      </p:sp>
      <p:pic>
        <p:nvPicPr>
          <p:cNvPr id="2" name="Google Shape;631;p95">
            <a:extLst>
              <a:ext uri="{FF2B5EF4-FFF2-40B4-BE49-F238E27FC236}">
                <a16:creationId xmlns:a16="http://schemas.microsoft.com/office/drawing/2014/main" id="{2EDEAD99-7D59-F49C-7412-C46C514DA2AE}"/>
              </a:ext>
            </a:extLst>
          </p:cNvPr>
          <p:cNvPicPr preferRelativeResize="0"/>
          <p:nvPr/>
        </p:nvPicPr>
        <p:blipFill rotWithShape="1">
          <a:blip r:embed="rId3">
            <a:alphaModFix/>
          </a:blip>
          <a:srcRect/>
          <a:stretch/>
        </p:blipFill>
        <p:spPr>
          <a:xfrm>
            <a:off x="7671547" y="1365772"/>
            <a:ext cx="3215909" cy="412645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rgbClr val="00B0F0">
                <a:alpha val="28000"/>
              </a:srgbClr>
            </a:gs>
            <a:gs pos="100000">
              <a:schemeClr val="bg1"/>
            </a:gs>
          </a:gsLst>
          <a:lin ang="5400000" scaled="1"/>
        </a:gradFill>
        <a:effectLst/>
      </p:bgPr>
    </p:bg>
    <p:spTree>
      <p:nvGrpSpPr>
        <p:cNvPr id="1" name="Shape 622"/>
        <p:cNvGrpSpPr/>
        <p:nvPr/>
      </p:nvGrpSpPr>
      <p:grpSpPr>
        <a:xfrm>
          <a:off x="0" y="0"/>
          <a:ext cx="0" cy="0"/>
          <a:chOff x="0" y="0"/>
          <a:chExt cx="0" cy="0"/>
        </a:xfrm>
      </p:grpSpPr>
      <p:sp>
        <p:nvSpPr>
          <p:cNvPr id="623" name="Google Shape;623;p94"/>
          <p:cNvSpPr txBox="1">
            <a:spLocks noGrp="1"/>
          </p:cNvSpPr>
          <p:nvPr>
            <p:ph type="title"/>
          </p:nvPr>
        </p:nvSpPr>
        <p:spPr>
          <a:xfrm>
            <a:off x="670560" y="0"/>
            <a:ext cx="11009376" cy="1146048"/>
          </a:xfrm>
          <a:prstGeom prst="rect">
            <a:avLst/>
          </a:prstGeom>
        </p:spPr>
        <p:txBody>
          <a:bodyPr spcFirstLastPara="1" vert="horz" wrap="square" lIns="91425" tIns="45700" rIns="91425" bIns="45700" rtlCol="0" anchor="ctr" anchorCtr="0">
            <a:normAutofit/>
          </a:bodyPr>
          <a:lstStyle/>
          <a:p>
            <a:pPr algn="ctr">
              <a:spcBef>
                <a:spcPts val="0"/>
              </a:spcBef>
            </a:pPr>
            <a:r>
              <a:rPr lang="en-US" b="1" dirty="0"/>
              <a:t>School and Organizational Outreach</a:t>
            </a:r>
            <a:endParaRPr b="1" dirty="0"/>
          </a:p>
        </p:txBody>
      </p:sp>
      <p:sp>
        <p:nvSpPr>
          <p:cNvPr id="624" name="Google Shape;624;p94"/>
          <p:cNvSpPr txBox="1">
            <a:spLocks noGrp="1"/>
          </p:cNvSpPr>
          <p:nvPr>
            <p:ph type="body" idx="1"/>
          </p:nvPr>
        </p:nvSpPr>
        <p:spPr>
          <a:xfrm>
            <a:off x="1452562" y="1664750"/>
            <a:ext cx="7886700" cy="3912000"/>
          </a:xfrm>
          <a:prstGeom prst="rect">
            <a:avLst/>
          </a:prstGeom>
        </p:spPr>
        <p:txBody>
          <a:bodyPr spcFirstLastPara="1" vert="horz" wrap="square" lIns="91425" tIns="45700" rIns="91425" bIns="45700" rtlCol="0" anchor="t" anchorCtr="0">
            <a:normAutofit/>
          </a:bodyPr>
          <a:lstStyle/>
          <a:p>
            <a:pPr marL="457200" indent="-342900">
              <a:lnSpc>
                <a:spcPct val="125000"/>
              </a:lnSpc>
              <a:buClr>
                <a:schemeClr val="tx1"/>
              </a:buClr>
              <a:buSzPct val="75000"/>
            </a:pPr>
            <a:r>
              <a:rPr lang="en-US" b="1" dirty="0">
                <a:solidFill>
                  <a:schemeClr val="tx1"/>
                </a:solidFill>
              </a:rPr>
              <a:t>Personal outreach and education</a:t>
            </a:r>
            <a:endParaRPr b="1" dirty="0">
              <a:solidFill>
                <a:schemeClr val="tx1"/>
              </a:solidFill>
            </a:endParaRPr>
          </a:p>
          <a:p>
            <a:pPr marL="457200" indent="-342900">
              <a:lnSpc>
                <a:spcPct val="125000"/>
              </a:lnSpc>
              <a:spcBef>
                <a:spcPts val="0"/>
              </a:spcBef>
              <a:buClr>
                <a:schemeClr val="tx1"/>
              </a:buClr>
              <a:buSzPct val="75000"/>
            </a:pPr>
            <a:r>
              <a:rPr lang="en-US" b="1" dirty="0">
                <a:solidFill>
                  <a:schemeClr val="tx1"/>
                </a:solidFill>
              </a:rPr>
              <a:t>Conferences</a:t>
            </a:r>
            <a:endParaRPr b="1" dirty="0">
              <a:solidFill>
                <a:schemeClr val="tx1"/>
              </a:solidFill>
            </a:endParaRPr>
          </a:p>
          <a:p>
            <a:pPr marL="457200" indent="-342900">
              <a:lnSpc>
                <a:spcPct val="125000"/>
              </a:lnSpc>
              <a:spcBef>
                <a:spcPts val="0"/>
              </a:spcBef>
              <a:buClr>
                <a:schemeClr val="tx1"/>
              </a:buClr>
              <a:buSzPct val="75000"/>
            </a:pPr>
            <a:r>
              <a:rPr lang="en-US" b="1" dirty="0">
                <a:solidFill>
                  <a:schemeClr val="tx1"/>
                </a:solidFill>
              </a:rPr>
              <a:t>Webinars</a:t>
            </a:r>
            <a:endParaRPr b="1" dirty="0">
              <a:solidFill>
                <a:schemeClr val="tx1"/>
              </a:solidFill>
            </a:endParaRPr>
          </a:p>
          <a:p>
            <a:pPr marL="457200" indent="-342900">
              <a:lnSpc>
                <a:spcPct val="125000"/>
              </a:lnSpc>
              <a:spcBef>
                <a:spcPts val="0"/>
              </a:spcBef>
              <a:buClr>
                <a:schemeClr val="tx1"/>
              </a:buClr>
              <a:buSzPct val="75000"/>
            </a:pPr>
            <a:r>
              <a:rPr lang="en-US" b="1" dirty="0">
                <a:solidFill>
                  <a:schemeClr val="tx1"/>
                </a:solidFill>
              </a:rPr>
              <a:t>Mental health organizations</a:t>
            </a:r>
            <a:endParaRPr b="1" dirty="0">
              <a:solidFill>
                <a:schemeClr val="tx1"/>
              </a:solidFill>
            </a:endParaRPr>
          </a:p>
          <a:p>
            <a:pPr marL="457200" indent="-342900">
              <a:lnSpc>
                <a:spcPct val="125000"/>
              </a:lnSpc>
              <a:spcBef>
                <a:spcPts val="0"/>
              </a:spcBef>
              <a:buClr>
                <a:schemeClr val="tx1"/>
              </a:buClr>
              <a:buSzPct val="75000"/>
            </a:pPr>
            <a:r>
              <a:rPr lang="en-US" b="1" dirty="0">
                <a:solidFill>
                  <a:schemeClr val="tx1"/>
                </a:solidFill>
              </a:rPr>
              <a:t>Government agencies</a:t>
            </a:r>
            <a:endParaRPr b="1" dirty="0">
              <a:solidFill>
                <a:schemeClr val="tx1"/>
              </a:solidFill>
            </a:endParaRPr>
          </a:p>
          <a:p>
            <a:pPr marL="457200" indent="-342900">
              <a:lnSpc>
                <a:spcPct val="125000"/>
              </a:lnSpc>
              <a:spcBef>
                <a:spcPts val="0"/>
              </a:spcBef>
              <a:buClr>
                <a:schemeClr val="tx1"/>
              </a:buClr>
              <a:buSzPct val="75000"/>
            </a:pPr>
            <a:r>
              <a:rPr lang="en-US" b="1" dirty="0">
                <a:solidFill>
                  <a:schemeClr val="tx1"/>
                </a:solidFill>
              </a:rPr>
              <a:t>Legislators</a:t>
            </a:r>
            <a:endParaRPr b="1" dirty="0">
              <a:solidFill>
                <a:schemeClr val="tx1"/>
              </a:solidFill>
            </a:endParaRPr>
          </a:p>
          <a:p>
            <a:pPr marL="457200" indent="0">
              <a:buNone/>
            </a:pPr>
            <a:endParaRPr b="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rgbClr val="00B0F0">
                <a:alpha val="28000"/>
              </a:srgbClr>
            </a:gs>
            <a:gs pos="100000">
              <a:schemeClr val="bg1"/>
            </a:gs>
          </a:gsLst>
          <a:lin ang="5400000" scaled="1"/>
        </a:gradFill>
        <a:effectLst/>
      </p:bgPr>
    </p:bg>
    <p:spTree>
      <p:nvGrpSpPr>
        <p:cNvPr id="1" name="Shape 629"/>
        <p:cNvGrpSpPr/>
        <p:nvPr/>
      </p:nvGrpSpPr>
      <p:grpSpPr>
        <a:xfrm>
          <a:off x="0" y="0"/>
          <a:ext cx="0" cy="0"/>
          <a:chOff x="0" y="0"/>
          <a:chExt cx="0" cy="0"/>
        </a:xfrm>
      </p:grpSpPr>
      <p:sp>
        <p:nvSpPr>
          <p:cNvPr id="630" name="Google Shape;630;p95"/>
          <p:cNvSpPr txBox="1"/>
          <p:nvPr/>
        </p:nvSpPr>
        <p:spPr>
          <a:xfrm>
            <a:off x="484510" y="1477068"/>
            <a:ext cx="6620357" cy="4119036"/>
          </a:xfrm>
          <a:prstGeom prst="rect">
            <a:avLst/>
          </a:prstGeom>
          <a:noFill/>
          <a:ln>
            <a:noFill/>
          </a:ln>
        </p:spPr>
        <p:txBody>
          <a:bodyPr spcFirstLastPara="1" wrap="square" lIns="91425" tIns="45700" rIns="91425" bIns="45700" anchor="t" anchorCtr="0">
            <a:spAutoFit/>
          </a:bodyPr>
          <a:lstStyle/>
          <a:p>
            <a:pPr marL="457200" indent="-381000">
              <a:buClr>
                <a:schemeClr val="tx1"/>
              </a:buClr>
              <a:buSzPct val="75000"/>
              <a:buFont typeface="Arial"/>
              <a:buChar char="●"/>
            </a:pPr>
            <a:r>
              <a:rPr lang="en-US" sz="2200" b="1" dirty="0"/>
              <a:t>Sequoia Families </a:t>
            </a:r>
            <a:br>
              <a:rPr lang="en-US" sz="2200" b="1" dirty="0"/>
            </a:br>
            <a:r>
              <a:rPr lang="en-US" sz="2200" b="1" dirty="0"/>
              <a:t>	In-person and Virtual support</a:t>
            </a:r>
            <a:br>
              <a:rPr lang="en-US" sz="2200" b="1" dirty="0"/>
            </a:br>
            <a:r>
              <a:rPr lang="en-US" sz="2200" b="1" dirty="0"/>
              <a:t>	</a:t>
            </a:r>
            <a:r>
              <a:rPr lang="en-US" sz="2200" b="1" i="1" dirty="0"/>
              <a:t>34 families with 64 adopted children</a:t>
            </a:r>
            <a:endParaRPr sz="2200" b="1" i="1" dirty="0">
              <a:ea typeface="Arial"/>
              <a:cs typeface="Arial"/>
              <a:sym typeface="Arial"/>
            </a:endParaRPr>
          </a:p>
          <a:p>
            <a:pPr marL="457200" indent="-381000">
              <a:spcBef>
                <a:spcPts val="1000"/>
              </a:spcBef>
              <a:buClr>
                <a:schemeClr val="tx1"/>
              </a:buClr>
              <a:buSzPct val="75000"/>
              <a:buFont typeface="Arial"/>
              <a:buChar char="●"/>
            </a:pPr>
            <a:r>
              <a:rPr lang="en-US" sz="2200" b="1" dirty="0"/>
              <a:t>NTI Adoption Competency Training committed in FIVE Northern Illinois School Districts </a:t>
            </a:r>
            <a:br>
              <a:rPr lang="en-US" sz="2200" b="1" dirty="0"/>
            </a:br>
            <a:r>
              <a:rPr lang="en-US" sz="2200" b="1" dirty="0"/>
              <a:t>	(30-40 trained professionals)</a:t>
            </a:r>
            <a:endParaRPr sz="2200" b="1" dirty="0"/>
          </a:p>
          <a:p>
            <a:pPr marL="457200" indent="-368300">
              <a:spcBef>
                <a:spcPts val="1000"/>
              </a:spcBef>
              <a:buClr>
                <a:schemeClr val="tx1"/>
              </a:buClr>
              <a:buSzPct val="75000"/>
              <a:buChar char="●"/>
            </a:pPr>
            <a:r>
              <a:rPr lang="en-US" sz="2200" b="1" dirty="0"/>
              <a:t>HJ0063 (2024)</a:t>
            </a:r>
            <a:endParaRPr sz="2200" b="1" dirty="0"/>
          </a:p>
          <a:p>
            <a:pPr marL="457200" indent="-381000">
              <a:spcBef>
                <a:spcPts val="1000"/>
              </a:spcBef>
              <a:buClr>
                <a:schemeClr val="tx1"/>
              </a:buClr>
              <a:buSzPct val="75000"/>
              <a:buChar char="●"/>
            </a:pPr>
            <a:r>
              <a:rPr lang="en-US" sz="2200" b="1" dirty="0"/>
              <a:t>SEL (</a:t>
            </a:r>
            <a:r>
              <a:rPr lang="en-US" sz="2200" b="1" i="1" dirty="0"/>
              <a:t>Social Emotional Learning</a:t>
            </a:r>
            <a:r>
              <a:rPr lang="en-US" sz="2200" b="1" dirty="0"/>
              <a:t>) Symposium Hub 2</a:t>
            </a:r>
          </a:p>
          <a:p>
            <a:pPr marL="457200" indent="-381000">
              <a:spcBef>
                <a:spcPts val="1000"/>
              </a:spcBef>
              <a:buClr>
                <a:schemeClr val="tx1"/>
              </a:buClr>
              <a:buSzPct val="75000"/>
              <a:buChar char="●"/>
            </a:pPr>
            <a:r>
              <a:rPr lang="en-US" sz="2200" b="1" dirty="0"/>
              <a:t>Annual IASSW, IASB/IASA/IASBO Conferences</a:t>
            </a:r>
          </a:p>
          <a:p>
            <a:pPr marL="457200" indent="-381000">
              <a:spcBef>
                <a:spcPts val="1000"/>
              </a:spcBef>
              <a:buClr>
                <a:schemeClr val="tx1"/>
              </a:buClr>
              <a:buSzPct val="75000"/>
              <a:buChar char="●"/>
            </a:pPr>
            <a:r>
              <a:rPr lang="en-US" sz="2200" b="1" dirty="0"/>
              <a:t>DeKalb Institute Days</a:t>
            </a:r>
            <a:endParaRPr sz="2200" b="1" dirty="0"/>
          </a:p>
        </p:txBody>
      </p:sp>
      <p:pic>
        <p:nvPicPr>
          <p:cNvPr id="631" name="Google Shape;631;p95"/>
          <p:cNvPicPr preferRelativeResize="0"/>
          <p:nvPr/>
        </p:nvPicPr>
        <p:blipFill rotWithShape="1">
          <a:blip r:embed="rId3">
            <a:alphaModFix/>
          </a:blip>
          <a:srcRect/>
          <a:stretch/>
        </p:blipFill>
        <p:spPr>
          <a:xfrm>
            <a:off x="8122651" y="1100675"/>
            <a:ext cx="1981199" cy="2542152"/>
          </a:xfrm>
          <a:prstGeom prst="rect">
            <a:avLst/>
          </a:prstGeom>
          <a:noFill/>
          <a:ln>
            <a:noFill/>
          </a:ln>
        </p:spPr>
      </p:pic>
      <p:sp>
        <p:nvSpPr>
          <p:cNvPr id="632" name="Google Shape;632;p95"/>
          <p:cNvSpPr txBox="1">
            <a:spLocks noGrp="1"/>
          </p:cNvSpPr>
          <p:nvPr>
            <p:ph type="title"/>
          </p:nvPr>
        </p:nvSpPr>
        <p:spPr>
          <a:xfrm>
            <a:off x="768096" y="0"/>
            <a:ext cx="11228832" cy="1100676"/>
          </a:xfrm>
          <a:prstGeom prst="rect">
            <a:avLst/>
          </a:prstGeom>
          <a:noFill/>
          <a:ln>
            <a:noFill/>
          </a:ln>
        </p:spPr>
        <p:txBody>
          <a:bodyPr spcFirstLastPara="1" vert="horz" wrap="square" lIns="91425" tIns="45700" rIns="91425" bIns="45700" rtlCol="0" anchor="ctr" anchorCtr="0">
            <a:normAutofit/>
          </a:bodyPr>
          <a:lstStyle/>
          <a:p>
            <a:pPr algn="ctr">
              <a:spcBef>
                <a:spcPts val="0"/>
              </a:spcBef>
              <a:buSzPts val="1800"/>
            </a:pPr>
            <a:r>
              <a:rPr lang="en-US" dirty="0"/>
              <a:t>OUR </a:t>
            </a:r>
            <a:r>
              <a:rPr lang="en-US" dirty="0" err="1"/>
              <a:t>iCARE</a:t>
            </a:r>
            <a:r>
              <a:rPr lang="en-US" dirty="0"/>
              <a:t> IMPACT </a:t>
            </a:r>
          </a:p>
        </p:txBody>
      </p:sp>
      <p:pic>
        <p:nvPicPr>
          <p:cNvPr id="633" name="Google Shape;633;p95"/>
          <p:cNvPicPr preferRelativeResize="0"/>
          <p:nvPr/>
        </p:nvPicPr>
        <p:blipFill rotWithShape="1">
          <a:blip r:embed="rId4">
            <a:alphaModFix/>
          </a:blip>
          <a:srcRect/>
          <a:stretch/>
        </p:blipFill>
        <p:spPr>
          <a:xfrm>
            <a:off x="7200561" y="3940754"/>
            <a:ext cx="3825377" cy="19262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pattFill prst="pct5">
          <a:fgClr>
            <a:srgbClr val="7030A0"/>
          </a:fgClr>
          <a:bgClr>
            <a:schemeClr val="bg1"/>
          </a:bgClr>
        </a:pattFill>
        <a:effectLst/>
      </p:bgPr>
    </p:bg>
    <p:spTree>
      <p:nvGrpSpPr>
        <p:cNvPr id="1" name="Shape 638"/>
        <p:cNvGrpSpPr/>
        <p:nvPr/>
      </p:nvGrpSpPr>
      <p:grpSpPr>
        <a:xfrm>
          <a:off x="0" y="0"/>
          <a:ext cx="0" cy="0"/>
          <a:chOff x="0" y="0"/>
          <a:chExt cx="0" cy="0"/>
        </a:xfrm>
      </p:grpSpPr>
      <p:sp>
        <p:nvSpPr>
          <p:cNvPr id="639" name="Google Shape;639;p96"/>
          <p:cNvSpPr txBox="1">
            <a:spLocks noGrp="1"/>
          </p:cNvSpPr>
          <p:nvPr>
            <p:ph type="title"/>
          </p:nvPr>
        </p:nvSpPr>
        <p:spPr>
          <a:xfrm>
            <a:off x="469392" y="0"/>
            <a:ext cx="11253216" cy="1109472"/>
          </a:xfrm>
          <a:prstGeom prst="rect">
            <a:avLst/>
          </a:prstGeom>
          <a:noFill/>
          <a:ln>
            <a:noFill/>
          </a:ln>
        </p:spPr>
        <p:txBody>
          <a:bodyPr spcFirstLastPara="1" vert="horz" wrap="square" lIns="91425" tIns="45700" rIns="91425" bIns="45700" rtlCol="0" anchor="ctr" anchorCtr="0">
            <a:noAutofit/>
          </a:bodyPr>
          <a:lstStyle/>
          <a:p>
            <a:pPr algn="ctr">
              <a:spcBef>
                <a:spcPts val="0"/>
              </a:spcBef>
              <a:buSzPts val="1800"/>
            </a:pPr>
            <a:r>
              <a:rPr lang="en-US" dirty="0"/>
              <a:t>TBRI</a:t>
            </a:r>
            <a:r>
              <a:rPr lang="en-US" baseline="30000" dirty="0"/>
              <a:t>®</a:t>
            </a:r>
            <a:r>
              <a:rPr lang="en-US" dirty="0"/>
              <a:t> FOR PARENTS AND CLASSROOMS </a:t>
            </a:r>
          </a:p>
        </p:txBody>
      </p:sp>
      <p:pic>
        <p:nvPicPr>
          <p:cNvPr id="640" name="Google Shape;640;p96"/>
          <p:cNvPicPr preferRelativeResize="0"/>
          <p:nvPr/>
        </p:nvPicPr>
        <p:blipFill rotWithShape="1">
          <a:blip r:embed="rId3">
            <a:alphaModFix/>
          </a:blip>
          <a:srcRect/>
          <a:stretch/>
        </p:blipFill>
        <p:spPr>
          <a:xfrm>
            <a:off x="4250988" y="1489858"/>
            <a:ext cx="3690023" cy="48623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pattFill prst="pct5">
          <a:fgClr>
            <a:srgbClr val="7030A0"/>
          </a:fgClr>
          <a:bgClr>
            <a:schemeClr val="bg1"/>
          </a:bgClr>
        </a:pattFill>
        <a:effectLst/>
      </p:bgPr>
    </p:bg>
    <p:spTree>
      <p:nvGrpSpPr>
        <p:cNvPr id="1" name="Shape 645"/>
        <p:cNvGrpSpPr/>
        <p:nvPr/>
      </p:nvGrpSpPr>
      <p:grpSpPr>
        <a:xfrm>
          <a:off x="0" y="0"/>
          <a:ext cx="0" cy="0"/>
          <a:chOff x="0" y="0"/>
          <a:chExt cx="0" cy="0"/>
        </a:xfrm>
      </p:grpSpPr>
      <p:sp>
        <p:nvSpPr>
          <p:cNvPr id="646" name="Google Shape;646;p97"/>
          <p:cNvSpPr txBox="1">
            <a:spLocks noGrp="1"/>
          </p:cNvSpPr>
          <p:nvPr>
            <p:ph type="title"/>
          </p:nvPr>
        </p:nvSpPr>
        <p:spPr>
          <a:xfrm>
            <a:off x="560832" y="0"/>
            <a:ext cx="11399520" cy="1121664"/>
          </a:xfrm>
          <a:prstGeom prst="rect">
            <a:avLst/>
          </a:prstGeom>
          <a:noFill/>
          <a:ln>
            <a:noFill/>
          </a:ln>
        </p:spPr>
        <p:txBody>
          <a:bodyPr spcFirstLastPara="1" vert="horz" wrap="square" lIns="91425" tIns="45700" rIns="91425" bIns="45700" rtlCol="0" anchor="ctr" anchorCtr="0">
            <a:noAutofit/>
          </a:bodyPr>
          <a:lstStyle/>
          <a:p>
            <a:pPr algn="ctr">
              <a:spcBef>
                <a:spcPts val="0"/>
              </a:spcBef>
              <a:buSzPts val="1800"/>
            </a:pPr>
            <a:r>
              <a:rPr lang="en-US" b="1" dirty="0"/>
              <a:t>TBRI</a:t>
            </a:r>
            <a:r>
              <a:rPr lang="en-US" b="1" baseline="30000" dirty="0"/>
              <a:t>®</a:t>
            </a:r>
            <a:r>
              <a:rPr lang="en-US" b="1" dirty="0"/>
              <a:t> TRAINING IS PROVEN</a:t>
            </a:r>
            <a:endParaRPr lang="en-US" dirty="0"/>
          </a:p>
        </p:txBody>
      </p:sp>
      <p:sp>
        <p:nvSpPr>
          <p:cNvPr id="647" name="Google Shape;647;p97"/>
          <p:cNvSpPr txBox="1"/>
          <p:nvPr/>
        </p:nvSpPr>
        <p:spPr>
          <a:xfrm>
            <a:off x="816864" y="1367376"/>
            <a:ext cx="10716768" cy="3970287"/>
          </a:xfrm>
          <a:prstGeom prst="rect">
            <a:avLst/>
          </a:prstGeom>
          <a:noFill/>
          <a:ln>
            <a:noFill/>
          </a:ln>
        </p:spPr>
        <p:txBody>
          <a:bodyPr spcFirstLastPara="1" wrap="square" lIns="91425" tIns="91425" rIns="91425" bIns="91425" anchor="t" anchorCtr="0">
            <a:spAutoFit/>
          </a:bodyPr>
          <a:lstStyle/>
          <a:p>
            <a:pPr>
              <a:buClr>
                <a:schemeClr val="lt1"/>
              </a:buClr>
              <a:buSzPts val="3200"/>
            </a:pPr>
            <a:r>
              <a:rPr lang="en-US" sz="3200" b="1" dirty="0">
                <a:ea typeface="Arial"/>
                <a:cs typeface="Arial"/>
                <a:sym typeface="Arial"/>
              </a:rPr>
              <a:t>Trust Based Relational Intervention (TBRI</a:t>
            </a:r>
            <a:r>
              <a:rPr lang="en-US" sz="3200" b="1" baseline="30000" dirty="0">
                <a:ea typeface="Arial"/>
                <a:cs typeface="Arial"/>
                <a:sym typeface="Arial"/>
              </a:rPr>
              <a:t>®</a:t>
            </a:r>
            <a:r>
              <a:rPr lang="en-US" sz="3200" b="1" dirty="0">
                <a:ea typeface="Arial"/>
                <a:cs typeface="Arial"/>
                <a:sym typeface="Arial"/>
              </a:rPr>
              <a:t>):</a:t>
            </a:r>
          </a:p>
          <a:p>
            <a:pPr marL="342900" indent="-342900">
              <a:buClr>
                <a:schemeClr val="lt1"/>
              </a:buClr>
              <a:buSzPct val="75000"/>
              <a:buFont typeface="Arial" panose="020B0604020202020204" pitchFamily="34" charset="0"/>
              <a:buChar char="•"/>
            </a:pPr>
            <a:endParaRPr sz="2200" b="1" dirty="0"/>
          </a:p>
          <a:p>
            <a:pPr marL="457200" indent="-400050">
              <a:spcAft>
                <a:spcPts val="1200"/>
              </a:spcAft>
              <a:buClr>
                <a:schemeClr val="tx1"/>
              </a:buClr>
              <a:buSzPct val="75000"/>
              <a:buFont typeface="Arial" panose="020B0604020202020204" pitchFamily="34" charset="0"/>
              <a:buChar char="•"/>
            </a:pPr>
            <a:r>
              <a:rPr lang="en-US" sz="2200" dirty="0">
                <a:ea typeface="Arial"/>
                <a:cs typeface="Arial"/>
                <a:sym typeface="Arial"/>
              </a:rPr>
              <a:t>Attachment-based and trauma-informed</a:t>
            </a:r>
            <a:endParaRPr sz="2200" dirty="0">
              <a:ea typeface="Arial"/>
              <a:cs typeface="Arial"/>
              <a:sym typeface="Arial"/>
            </a:endParaRPr>
          </a:p>
          <a:p>
            <a:pPr marL="457200" indent="-381000">
              <a:spcAft>
                <a:spcPts val="1200"/>
              </a:spcAft>
              <a:buClr>
                <a:schemeClr val="tx1"/>
              </a:buClr>
              <a:buSzPct val="75000"/>
              <a:buFont typeface="Arial" panose="020B0604020202020204" pitchFamily="34" charset="0"/>
              <a:buChar char="•"/>
            </a:pPr>
            <a:r>
              <a:rPr lang="en-US" sz="2200" dirty="0"/>
              <a:t>Applies to all kids </a:t>
            </a:r>
            <a:endParaRPr sz="2200" dirty="0"/>
          </a:p>
          <a:p>
            <a:pPr marL="457200" indent="-400050">
              <a:spcAft>
                <a:spcPts val="1200"/>
              </a:spcAft>
              <a:buClr>
                <a:schemeClr val="tx1"/>
              </a:buClr>
              <a:buSzPct val="75000"/>
              <a:buFont typeface="Arial" panose="020B0604020202020204" pitchFamily="34" charset="0"/>
              <a:buChar char="•"/>
            </a:pPr>
            <a:r>
              <a:rPr lang="en-US" sz="2200" dirty="0"/>
              <a:t>Designed for use in families, schools, churches and youth organizations</a:t>
            </a:r>
            <a:endParaRPr sz="2200" dirty="0"/>
          </a:p>
          <a:p>
            <a:pPr marL="457200" indent="-400050">
              <a:spcAft>
                <a:spcPts val="1200"/>
              </a:spcAft>
              <a:buClr>
                <a:schemeClr val="tx1"/>
              </a:buClr>
              <a:buSzPct val="75000"/>
              <a:buFont typeface="Arial" panose="020B0604020202020204" pitchFamily="34" charset="0"/>
              <a:buChar char="•"/>
            </a:pPr>
            <a:r>
              <a:rPr lang="en-US" sz="2200" dirty="0">
                <a:ea typeface="Arial"/>
                <a:cs typeface="Arial"/>
                <a:sym typeface="Arial"/>
              </a:rPr>
              <a:t>Empowering, connecting and correcting principles </a:t>
            </a:r>
            <a:endParaRPr sz="2200" dirty="0"/>
          </a:p>
          <a:p>
            <a:pPr marL="457200" indent="-400050">
              <a:spcAft>
                <a:spcPts val="1200"/>
              </a:spcAft>
              <a:buClr>
                <a:schemeClr val="tx1"/>
              </a:buClr>
              <a:buSzPct val="75000"/>
              <a:buFont typeface="Arial" panose="020B0604020202020204" pitchFamily="34" charset="0"/>
              <a:buChar char="•"/>
            </a:pPr>
            <a:r>
              <a:rPr lang="en-US" sz="2200" dirty="0">
                <a:ea typeface="Arial"/>
                <a:cs typeface="Arial"/>
                <a:sym typeface="Arial"/>
              </a:rPr>
              <a:t>Karyn Purvis Institute of Child Development at TCU</a:t>
            </a:r>
            <a:endParaRPr sz="2200" dirty="0">
              <a:ea typeface="Arial"/>
              <a:cs typeface="Arial"/>
              <a:sym typeface="Arial"/>
            </a:endParaRPr>
          </a:p>
          <a:p>
            <a:pPr marL="457200" indent="-381000">
              <a:spcAft>
                <a:spcPts val="1200"/>
              </a:spcAft>
              <a:buClr>
                <a:schemeClr val="tx1"/>
              </a:buClr>
              <a:buSzPct val="75000"/>
              <a:buFont typeface="Arial" panose="020B0604020202020204" pitchFamily="34" charset="0"/>
              <a:buChar char="•"/>
            </a:pPr>
            <a:r>
              <a:rPr lang="en-US" sz="2200" dirty="0"/>
              <a:t>Online with facilitators and in-person</a:t>
            </a:r>
            <a:endParaRPr sz="2200" dirty="0">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pct5">
          <a:fgClr>
            <a:schemeClr val="accent6">
              <a:lumMod val="75000"/>
            </a:schemeClr>
          </a:fgClr>
          <a:bgClr>
            <a:schemeClr val="bg1"/>
          </a:bgClr>
        </a:pattFill>
        <a:effectLst/>
      </p:bgPr>
    </p:bg>
    <p:spTree>
      <p:nvGrpSpPr>
        <p:cNvPr id="1" name="Shape 652"/>
        <p:cNvGrpSpPr/>
        <p:nvPr/>
      </p:nvGrpSpPr>
      <p:grpSpPr>
        <a:xfrm>
          <a:off x="0" y="0"/>
          <a:ext cx="0" cy="0"/>
          <a:chOff x="0" y="0"/>
          <a:chExt cx="0" cy="0"/>
        </a:xfrm>
      </p:grpSpPr>
      <p:sp>
        <p:nvSpPr>
          <p:cNvPr id="653" name="Google Shape;653;p98"/>
          <p:cNvSpPr txBox="1">
            <a:spLocks noGrp="1"/>
          </p:cNvSpPr>
          <p:nvPr>
            <p:ph type="title"/>
          </p:nvPr>
        </p:nvSpPr>
        <p:spPr>
          <a:xfrm>
            <a:off x="2152650" y="268332"/>
            <a:ext cx="7886700" cy="1311088"/>
          </a:xfrm>
          <a:prstGeom prst="rect">
            <a:avLst/>
          </a:prstGeom>
          <a:noFill/>
          <a:ln>
            <a:noFill/>
          </a:ln>
        </p:spPr>
        <p:txBody>
          <a:bodyPr spcFirstLastPara="1" vert="horz" wrap="square" lIns="91425" tIns="45700" rIns="91425" bIns="45700" rtlCol="0" anchor="ctr" anchorCtr="0">
            <a:spAutoFit/>
          </a:bodyPr>
          <a:lstStyle/>
          <a:p>
            <a:pPr algn="ctr">
              <a:spcBef>
                <a:spcPts val="0"/>
              </a:spcBef>
              <a:buSzPts val="1800"/>
            </a:pPr>
            <a:r>
              <a:rPr lang="en-US" dirty="0"/>
              <a:t>NTI FOR SCHOOLS AND MENTAL HEALTH PROFESSIONALS</a:t>
            </a:r>
          </a:p>
        </p:txBody>
      </p:sp>
      <p:pic>
        <p:nvPicPr>
          <p:cNvPr id="654" name="Google Shape;654;p98"/>
          <p:cNvPicPr preferRelativeResize="0"/>
          <p:nvPr/>
        </p:nvPicPr>
        <p:blipFill rotWithShape="1">
          <a:blip r:embed="rId3">
            <a:alphaModFix/>
          </a:blip>
          <a:srcRect/>
          <a:stretch/>
        </p:blipFill>
        <p:spPr>
          <a:xfrm>
            <a:off x="2450474" y="2237477"/>
            <a:ext cx="3852802" cy="2490425"/>
          </a:xfrm>
          <a:prstGeom prst="rect">
            <a:avLst/>
          </a:prstGeom>
          <a:noFill/>
          <a:ln>
            <a:noFill/>
          </a:ln>
        </p:spPr>
      </p:pic>
      <p:pic>
        <p:nvPicPr>
          <p:cNvPr id="655" name="Google Shape;655;p98"/>
          <p:cNvPicPr preferRelativeResize="0"/>
          <p:nvPr/>
        </p:nvPicPr>
        <p:blipFill rotWithShape="1">
          <a:blip r:embed="rId4">
            <a:alphaModFix/>
          </a:blip>
          <a:srcRect/>
          <a:stretch/>
        </p:blipFill>
        <p:spPr>
          <a:xfrm>
            <a:off x="7098550" y="2372913"/>
            <a:ext cx="2345385" cy="2219548"/>
          </a:xfrm>
          <a:prstGeom prst="rect">
            <a:avLst/>
          </a:prstGeom>
          <a:noFill/>
          <a:ln>
            <a:noFill/>
          </a:ln>
        </p:spPr>
      </p:pic>
      <p:sp>
        <p:nvSpPr>
          <p:cNvPr id="656" name="Google Shape;656;p98"/>
          <p:cNvSpPr txBox="1"/>
          <p:nvPr/>
        </p:nvSpPr>
        <p:spPr>
          <a:xfrm>
            <a:off x="0" y="5563500"/>
            <a:ext cx="12191999" cy="553968"/>
          </a:xfrm>
          <a:prstGeom prst="rect">
            <a:avLst/>
          </a:prstGeom>
          <a:noFill/>
          <a:ln>
            <a:noFill/>
          </a:ln>
        </p:spPr>
        <p:txBody>
          <a:bodyPr spcFirstLastPara="1" wrap="square" lIns="91425" tIns="91425" rIns="91425" bIns="91425" anchor="t" anchorCtr="0">
            <a:spAutoFit/>
          </a:bodyPr>
          <a:lstStyle/>
          <a:p>
            <a:pPr algn="ctr">
              <a:buClr>
                <a:srgbClr val="000000"/>
              </a:buClr>
              <a:buSzPts val="2800"/>
            </a:pPr>
            <a:r>
              <a:rPr lang="en-US" sz="2400" i="1" dirty="0">
                <a:ea typeface="Arial"/>
                <a:cs typeface="Arial"/>
                <a:sym typeface="Arial"/>
              </a:rPr>
              <a:t>Approved by NBCC and NASW</a:t>
            </a:r>
            <a:endParaRPr sz="2400" i="1" dirty="0">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pattFill prst="pct5">
          <a:fgClr>
            <a:schemeClr val="accent6">
              <a:lumMod val="75000"/>
            </a:schemeClr>
          </a:fgClr>
          <a:bgClr>
            <a:schemeClr val="bg1"/>
          </a:bgClr>
        </a:pattFill>
        <a:effectLst/>
      </p:bgPr>
    </p:bg>
    <p:spTree>
      <p:nvGrpSpPr>
        <p:cNvPr id="1" name="Shape 661"/>
        <p:cNvGrpSpPr/>
        <p:nvPr/>
      </p:nvGrpSpPr>
      <p:grpSpPr>
        <a:xfrm>
          <a:off x="0" y="0"/>
          <a:ext cx="0" cy="0"/>
          <a:chOff x="0" y="0"/>
          <a:chExt cx="0" cy="0"/>
        </a:xfrm>
      </p:grpSpPr>
      <p:sp>
        <p:nvSpPr>
          <p:cNvPr id="662" name="Google Shape;662;p99"/>
          <p:cNvSpPr txBox="1">
            <a:spLocks noGrp="1"/>
          </p:cNvSpPr>
          <p:nvPr>
            <p:ph type="title"/>
          </p:nvPr>
        </p:nvSpPr>
        <p:spPr>
          <a:xfrm>
            <a:off x="0" y="1"/>
            <a:ext cx="12192000" cy="1109472"/>
          </a:xfrm>
          <a:prstGeom prst="rect">
            <a:avLst/>
          </a:prstGeom>
        </p:spPr>
        <p:txBody>
          <a:bodyPr spcFirstLastPara="1" vert="horz" wrap="square" lIns="91425" tIns="45700" rIns="91425" bIns="45700" rtlCol="0" anchor="ctr" anchorCtr="0">
            <a:normAutofit/>
          </a:bodyPr>
          <a:lstStyle/>
          <a:p>
            <a:pPr algn="ctr">
              <a:spcBef>
                <a:spcPts val="0"/>
              </a:spcBef>
            </a:pPr>
            <a:r>
              <a:rPr lang="en-US" b="1" dirty="0"/>
              <a:t>WHAT IS ADOPTION COMPETENCY</a:t>
            </a:r>
            <a:r>
              <a:rPr lang="en-US" dirty="0"/>
              <a:t>?</a:t>
            </a:r>
          </a:p>
        </p:txBody>
      </p:sp>
      <p:sp>
        <p:nvSpPr>
          <p:cNvPr id="663" name="Google Shape;663;p99"/>
          <p:cNvSpPr txBox="1"/>
          <p:nvPr/>
        </p:nvSpPr>
        <p:spPr>
          <a:xfrm>
            <a:off x="3407825" y="2751675"/>
            <a:ext cx="7302600" cy="615600"/>
          </a:xfrm>
          <a:prstGeom prst="rect">
            <a:avLst/>
          </a:prstGeom>
          <a:noFill/>
          <a:ln>
            <a:noFill/>
          </a:ln>
        </p:spPr>
        <p:txBody>
          <a:bodyPr spcFirstLastPara="1" wrap="square" lIns="91425" tIns="91425" rIns="91425" bIns="91425" anchor="t" anchorCtr="0">
            <a:spAutoFit/>
          </a:bodyPr>
          <a:lstStyle/>
          <a:p>
            <a:endParaRPr sz="2800">
              <a:solidFill>
                <a:schemeClr val="dk1"/>
              </a:solidFill>
            </a:endParaRPr>
          </a:p>
        </p:txBody>
      </p:sp>
      <p:sp>
        <p:nvSpPr>
          <p:cNvPr id="664" name="Google Shape;664;p99"/>
          <p:cNvSpPr txBox="1"/>
          <p:nvPr/>
        </p:nvSpPr>
        <p:spPr>
          <a:xfrm>
            <a:off x="2152650" y="2180175"/>
            <a:ext cx="8557800" cy="2868447"/>
          </a:xfrm>
          <a:prstGeom prst="rect">
            <a:avLst/>
          </a:prstGeom>
          <a:noFill/>
          <a:ln>
            <a:noFill/>
          </a:ln>
        </p:spPr>
        <p:txBody>
          <a:bodyPr spcFirstLastPara="1" wrap="square" lIns="91425" tIns="91425" rIns="91425" bIns="91425" anchor="t" anchorCtr="0">
            <a:spAutoFit/>
          </a:bodyPr>
          <a:lstStyle/>
          <a:p>
            <a:pPr marL="508000" indent="-457200">
              <a:lnSpc>
                <a:spcPct val="120000"/>
              </a:lnSpc>
              <a:spcAft>
                <a:spcPts val="1200"/>
              </a:spcAft>
              <a:buClr>
                <a:schemeClr val="tx1"/>
              </a:buClr>
              <a:buSzPct val="75000"/>
              <a:buFont typeface="Arial" panose="020B0604020202020204" pitchFamily="34" charset="0"/>
              <a:buChar char="•"/>
            </a:pPr>
            <a:r>
              <a:rPr lang="en-US" sz="2800" b="1" dirty="0"/>
              <a:t>Psychological impact of adoption</a:t>
            </a:r>
            <a:endParaRPr sz="2800" b="1" dirty="0"/>
          </a:p>
          <a:p>
            <a:pPr marL="508000" indent="-457200">
              <a:lnSpc>
                <a:spcPct val="120000"/>
              </a:lnSpc>
              <a:spcAft>
                <a:spcPts val="1200"/>
              </a:spcAft>
              <a:buClr>
                <a:schemeClr val="tx1"/>
              </a:buClr>
              <a:buSzPct val="75000"/>
              <a:buFont typeface="Arial" panose="020B0604020202020204" pitchFamily="34" charset="0"/>
              <a:buChar char="•"/>
            </a:pPr>
            <a:r>
              <a:rPr lang="en-US" sz="2800" b="1" dirty="0"/>
              <a:t>Loss as a core issues</a:t>
            </a:r>
            <a:endParaRPr sz="2800" b="1" dirty="0"/>
          </a:p>
          <a:p>
            <a:pPr marL="508000" indent="-457200">
              <a:lnSpc>
                <a:spcPct val="120000"/>
              </a:lnSpc>
              <a:spcAft>
                <a:spcPts val="1200"/>
              </a:spcAft>
              <a:buClr>
                <a:schemeClr val="tx1"/>
              </a:buClr>
              <a:buSzPct val="75000"/>
              <a:buFont typeface="Arial" panose="020B0604020202020204" pitchFamily="34" charset="0"/>
              <a:buChar char="•"/>
            </a:pPr>
            <a:r>
              <a:rPr lang="en-US" sz="2800" b="1" dirty="0"/>
              <a:t>The impact of trauma</a:t>
            </a:r>
            <a:endParaRPr sz="2800" b="1" dirty="0"/>
          </a:p>
          <a:p>
            <a:pPr marL="508000" indent="-457200">
              <a:lnSpc>
                <a:spcPct val="120000"/>
              </a:lnSpc>
              <a:spcAft>
                <a:spcPts val="1200"/>
              </a:spcAft>
              <a:buClr>
                <a:schemeClr val="tx1"/>
              </a:buClr>
              <a:buSzPct val="75000"/>
              <a:buFont typeface="Arial" panose="020B0604020202020204" pitchFamily="34" charset="0"/>
              <a:buChar char="•"/>
            </a:pPr>
            <a:r>
              <a:rPr lang="en-US" sz="2800" b="1" dirty="0"/>
              <a:t>The role and impact of attachment</a:t>
            </a:r>
            <a:endParaRPr sz="28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5000"/>
                <a:lumOff val="95000"/>
                <a:alpha val="85000"/>
              </a:schemeClr>
            </a:gs>
            <a:gs pos="52000">
              <a:schemeClr val="accent6">
                <a:lumMod val="28306"/>
                <a:lumOff val="71694"/>
              </a:schemeClr>
            </a:gs>
            <a:gs pos="100000">
              <a:schemeClr val="bg1"/>
            </a:gs>
          </a:gsLst>
          <a:lin ang="5400000" scaled="1"/>
        </a:gradFill>
        <a:effectLst/>
      </p:bgPr>
    </p:bg>
    <p:spTree>
      <p:nvGrpSpPr>
        <p:cNvPr id="1" name="Shape 669"/>
        <p:cNvGrpSpPr/>
        <p:nvPr/>
      </p:nvGrpSpPr>
      <p:grpSpPr>
        <a:xfrm>
          <a:off x="0" y="0"/>
          <a:ext cx="0" cy="0"/>
          <a:chOff x="0" y="0"/>
          <a:chExt cx="0" cy="0"/>
        </a:xfrm>
      </p:grpSpPr>
      <p:sp>
        <p:nvSpPr>
          <p:cNvPr id="670" name="Google Shape;670;p100"/>
          <p:cNvSpPr txBox="1">
            <a:spLocks noGrp="1"/>
          </p:cNvSpPr>
          <p:nvPr>
            <p:ph type="title"/>
          </p:nvPr>
        </p:nvSpPr>
        <p:spPr>
          <a:xfrm>
            <a:off x="0" y="186555"/>
            <a:ext cx="12192000" cy="615600"/>
          </a:xfrm>
          <a:prstGeom prst="rect">
            <a:avLst/>
          </a:prstGeom>
          <a:noFill/>
          <a:ln>
            <a:noFill/>
          </a:ln>
        </p:spPr>
        <p:txBody>
          <a:bodyPr spcFirstLastPara="1" vert="horz" wrap="square" lIns="91425" tIns="45700" rIns="91425" bIns="45700" rtlCol="0" anchor="ctr" anchorCtr="0">
            <a:noAutofit/>
          </a:bodyPr>
          <a:lstStyle/>
          <a:p>
            <a:pPr algn="ctr">
              <a:spcBef>
                <a:spcPts val="0"/>
              </a:spcBef>
              <a:buSzPct val="39130"/>
            </a:pPr>
            <a:r>
              <a:rPr lang="en-US" dirty="0"/>
              <a:t>NTI TRAINING IS PROVEN</a:t>
            </a:r>
          </a:p>
        </p:txBody>
      </p:sp>
      <p:sp>
        <p:nvSpPr>
          <p:cNvPr id="671" name="Google Shape;671;p100"/>
          <p:cNvSpPr txBox="1"/>
          <p:nvPr/>
        </p:nvSpPr>
        <p:spPr>
          <a:xfrm>
            <a:off x="1072896" y="1504535"/>
            <a:ext cx="10216896" cy="4062620"/>
          </a:xfrm>
          <a:prstGeom prst="rect">
            <a:avLst/>
          </a:prstGeom>
          <a:noFill/>
          <a:ln>
            <a:noFill/>
          </a:ln>
        </p:spPr>
        <p:txBody>
          <a:bodyPr spcFirstLastPara="1" wrap="square" lIns="91425" tIns="91425" rIns="91425" bIns="91425" anchor="t" anchorCtr="0">
            <a:spAutoFit/>
          </a:bodyPr>
          <a:lstStyle/>
          <a:p>
            <a:pPr marL="419100" indent="-342900">
              <a:spcBef>
                <a:spcPts val="1200"/>
              </a:spcBef>
              <a:buClr>
                <a:schemeClr val="tx1"/>
              </a:buClr>
              <a:buSzPct val="75000"/>
              <a:buFont typeface="Arial" panose="020B0604020202020204" pitchFamily="34" charset="0"/>
              <a:buChar char="•"/>
            </a:pPr>
            <a:r>
              <a:rPr lang="en-US" sz="2400" dirty="0">
                <a:ea typeface="Arial"/>
                <a:cs typeface="Arial"/>
                <a:sym typeface="Arial"/>
              </a:rPr>
              <a:t>National Training Initiative Center for Adoption Support and Education - 	(C.A.S.E</a:t>
            </a:r>
            <a:r>
              <a:rPr lang="en-US" sz="2400" dirty="0"/>
              <a:t>.) $9 million grant children’s bureau</a:t>
            </a:r>
            <a:endParaRPr sz="2400" dirty="0"/>
          </a:p>
          <a:p>
            <a:pPr marL="438150" indent="-342900">
              <a:spcBef>
                <a:spcPts val="1200"/>
              </a:spcBef>
              <a:buClr>
                <a:schemeClr val="tx1"/>
              </a:buClr>
              <a:buSzPct val="75000"/>
              <a:buFont typeface="Arial" panose="020B0604020202020204" pitchFamily="34" charset="0"/>
              <a:buChar char="•"/>
            </a:pPr>
            <a:r>
              <a:rPr lang="en-US" sz="2400" dirty="0"/>
              <a:t>Improves understanding of trauma of adopted, foster and kinship children 	Applies to immigrants and children of divorce</a:t>
            </a:r>
            <a:endParaRPr sz="2400" dirty="0"/>
          </a:p>
          <a:p>
            <a:pPr marL="438150" indent="-342900">
              <a:spcBef>
                <a:spcPts val="1200"/>
              </a:spcBef>
              <a:buClr>
                <a:schemeClr val="tx1"/>
              </a:buClr>
              <a:buSzPct val="75000"/>
              <a:buFont typeface="Arial" panose="020B0604020202020204" pitchFamily="34" charset="0"/>
              <a:buChar char="•"/>
            </a:pPr>
            <a:r>
              <a:rPr lang="en-US" sz="2400" dirty="0"/>
              <a:t>Improves understanding of grief and loss</a:t>
            </a:r>
            <a:endParaRPr sz="2400" dirty="0">
              <a:ea typeface="Arial"/>
              <a:cs typeface="Arial"/>
              <a:sym typeface="Arial"/>
            </a:endParaRPr>
          </a:p>
          <a:p>
            <a:pPr marL="419100" indent="-342900">
              <a:spcBef>
                <a:spcPts val="1200"/>
              </a:spcBef>
              <a:buClr>
                <a:schemeClr val="tx1"/>
              </a:buClr>
              <a:buSzPct val="75000"/>
              <a:buFont typeface="Arial" panose="020B0604020202020204" pitchFamily="34" charset="0"/>
              <a:buChar char="•"/>
            </a:pPr>
            <a:r>
              <a:rPr lang="en-US" sz="2400" dirty="0">
                <a:highlight>
                  <a:srgbClr val="FFFF00"/>
                </a:highlight>
                <a:ea typeface="Arial"/>
                <a:cs typeface="Arial"/>
                <a:sym typeface="Arial"/>
              </a:rPr>
              <a:t>$9 Million Children’s Bureau Grant </a:t>
            </a:r>
            <a:endParaRPr sz="2400" dirty="0">
              <a:highlight>
                <a:srgbClr val="FFFF00"/>
              </a:highlight>
              <a:ea typeface="Arial"/>
              <a:cs typeface="Arial"/>
              <a:sym typeface="Arial"/>
            </a:endParaRPr>
          </a:p>
          <a:p>
            <a:pPr marL="419100" indent="-342900">
              <a:spcBef>
                <a:spcPts val="1200"/>
              </a:spcBef>
              <a:buClr>
                <a:schemeClr val="tx1"/>
              </a:buClr>
              <a:buSzPct val="75000"/>
              <a:buFont typeface="Arial" panose="020B0604020202020204" pitchFamily="34" charset="0"/>
              <a:buChar char="•"/>
            </a:pPr>
            <a:r>
              <a:rPr lang="en-US" sz="2400" dirty="0">
                <a:ea typeface="Arial"/>
                <a:cs typeface="Arial"/>
                <a:sym typeface="Arial"/>
              </a:rPr>
              <a:t>Programs for Child Welfare, Mental Health Professionals and Schools</a:t>
            </a:r>
            <a:endParaRPr sz="2400" dirty="0">
              <a:ea typeface="Arial"/>
              <a:cs typeface="Arial"/>
              <a:sym typeface="Arial"/>
            </a:endParaRPr>
          </a:p>
          <a:p>
            <a:pPr marL="419100" indent="-342900">
              <a:spcBef>
                <a:spcPts val="1200"/>
              </a:spcBef>
              <a:buClr>
                <a:schemeClr val="tx1"/>
              </a:buClr>
              <a:buSzPct val="75000"/>
              <a:buFont typeface="Arial" panose="020B0604020202020204" pitchFamily="34" charset="0"/>
              <a:buChar char="•"/>
            </a:pPr>
            <a:r>
              <a:rPr lang="en-US" sz="2400" dirty="0">
                <a:ea typeface="Arial"/>
                <a:cs typeface="Arial"/>
                <a:sym typeface="Arial"/>
              </a:rPr>
              <a:t>FREE, Virtual and Self-paced</a:t>
            </a:r>
            <a:endParaRPr sz="2400" dirty="0">
              <a:ea typeface="Arial"/>
              <a:cs typeface="Arial"/>
              <a:sym typeface="Arial"/>
            </a:endParaRPr>
          </a:p>
        </p:txBody>
      </p:sp>
      <p:sp>
        <p:nvSpPr>
          <p:cNvPr id="672" name="Google Shape;672;p100"/>
          <p:cNvSpPr txBox="1"/>
          <p:nvPr/>
        </p:nvSpPr>
        <p:spPr>
          <a:xfrm>
            <a:off x="3575350" y="6534475"/>
            <a:ext cx="6143400" cy="615600"/>
          </a:xfrm>
          <a:prstGeom prst="rect">
            <a:avLst/>
          </a:prstGeom>
          <a:noFill/>
          <a:ln>
            <a:noFill/>
          </a:ln>
        </p:spPr>
        <p:txBody>
          <a:bodyPr spcFirstLastPara="1" wrap="square" lIns="91425" tIns="91425" rIns="91425" bIns="91425" anchor="t" anchorCtr="0">
            <a:spAutoFit/>
          </a:bodyPr>
          <a:lstStyle/>
          <a:p>
            <a:pPr>
              <a:buClr>
                <a:srgbClr val="000000"/>
              </a:buClr>
              <a:buSzPts val="2800"/>
            </a:pPr>
            <a:endParaRPr sz="2800">
              <a:solidFill>
                <a:schemeClr val="dk1"/>
              </a:solidFill>
              <a:latin typeface="Arial"/>
              <a:ea typeface="Arial"/>
              <a:cs typeface="Arial"/>
              <a:sym typeface="Arial"/>
            </a:endParaRPr>
          </a:p>
        </p:txBody>
      </p:sp>
      <p:sp>
        <p:nvSpPr>
          <p:cNvPr id="673" name="Google Shape;673;p100"/>
          <p:cNvSpPr txBox="1"/>
          <p:nvPr/>
        </p:nvSpPr>
        <p:spPr>
          <a:xfrm>
            <a:off x="0" y="5947816"/>
            <a:ext cx="12192000" cy="692700"/>
          </a:xfrm>
          <a:prstGeom prst="rect">
            <a:avLst/>
          </a:prstGeom>
          <a:noFill/>
          <a:ln>
            <a:noFill/>
          </a:ln>
        </p:spPr>
        <p:txBody>
          <a:bodyPr spcFirstLastPara="1" wrap="square" lIns="91425" tIns="91425" rIns="91425" bIns="91425" anchor="t" anchorCtr="0">
            <a:spAutoFit/>
          </a:bodyPr>
          <a:lstStyle/>
          <a:p>
            <a:pPr algn="ctr">
              <a:buClr>
                <a:srgbClr val="000000"/>
              </a:buClr>
              <a:buSzPts val="3300"/>
            </a:pPr>
            <a:r>
              <a:rPr lang="en-US" sz="3300" b="1" dirty="0">
                <a:ea typeface="Arial"/>
                <a:cs typeface="Arial"/>
                <a:sym typeface="Arial"/>
              </a:rPr>
              <a:t>Better Outcomes for Kids!</a:t>
            </a:r>
            <a:endParaRPr sz="3300" b="1" dirty="0">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pattFill prst="pct5">
          <a:fgClr>
            <a:srgbClr val="7030A0"/>
          </a:fgClr>
          <a:bgClr>
            <a:schemeClr val="bg1"/>
          </a:bgClr>
        </a:pattFill>
        <a:effectLst/>
      </p:bgPr>
    </p:bg>
    <p:spTree>
      <p:nvGrpSpPr>
        <p:cNvPr id="1" name="Shape 678"/>
        <p:cNvGrpSpPr/>
        <p:nvPr/>
      </p:nvGrpSpPr>
      <p:grpSpPr>
        <a:xfrm>
          <a:off x="0" y="0"/>
          <a:ext cx="0" cy="0"/>
          <a:chOff x="0" y="0"/>
          <a:chExt cx="0" cy="0"/>
        </a:xfrm>
      </p:grpSpPr>
      <p:sp>
        <p:nvSpPr>
          <p:cNvPr id="679" name="Google Shape;679;p101"/>
          <p:cNvSpPr txBox="1">
            <a:spLocks noGrp="1"/>
          </p:cNvSpPr>
          <p:nvPr>
            <p:ph type="title"/>
          </p:nvPr>
        </p:nvSpPr>
        <p:spPr>
          <a:xfrm>
            <a:off x="0" y="0"/>
            <a:ext cx="12192000" cy="1109472"/>
          </a:xfrm>
          <a:prstGeom prst="rect">
            <a:avLst/>
          </a:prstGeom>
          <a:noFill/>
          <a:ln>
            <a:noFill/>
          </a:ln>
        </p:spPr>
        <p:txBody>
          <a:bodyPr spcFirstLastPara="1" vert="horz" wrap="square" lIns="91425" tIns="45700" rIns="91425" bIns="45700" rtlCol="0" anchor="ctr" anchorCtr="0">
            <a:noAutofit/>
          </a:bodyPr>
          <a:lstStyle/>
          <a:p>
            <a:pPr algn="ctr">
              <a:spcBef>
                <a:spcPts val="0"/>
              </a:spcBef>
              <a:buSzPts val="1800"/>
            </a:pPr>
            <a:r>
              <a:rPr lang="en-US" dirty="0"/>
              <a:t>NTI and TBRI</a:t>
            </a:r>
            <a:r>
              <a:rPr lang="en-US" baseline="30000" dirty="0"/>
              <a:t>®</a:t>
            </a:r>
            <a:r>
              <a:rPr lang="en-US" dirty="0"/>
              <a:t> Training is Effective</a:t>
            </a:r>
            <a:endParaRPr dirty="0"/>
          </a:p>
        </p:txBody>
      </p:sp>
      <p:sp>
        <p:nvSpPr>
          <p:cNvPr id="680" name="Google Shape;680;p101"/>
          <p:cNvSpPr txBox="1">
            <a:spLocks noGrp="1"/>
          </p:cNvSpPr>
          <p:nvPr>
            <p:ph type="body" idx="1"/>
          </p:nvPr>
        </p:nvSpPr>
        <p:spPr>
          <a:xfrm>
            <a:off x="799338" y="2638552"/>
            <a:ext cx="4114038" cy="2421128"/>
          </a:xfrm>
          <a:prstGeom prst="rect">
            <a:avLst/>
          </a:prstGeom>
          <a:noFill/>
          <a:ln>
            <a:noFill/>
          </a:ln>
        </p:spPr>
        <p:txBody>
          <a:bodyPr spcFirstLastPara="1" vert="horz" wrap="square" lIns="91425" tIns="45700" rIns="91425" bIns="45700" rtlCol="0" anchor="t" anchorCtr="0">
            <a:normAutofit/>
          </a:bodyPr>
          <a:lstStyle/>
          <a:p>
            <a:pPr marL="457200" indent="-342900">
              <a:lnSpc>
                <a:spcPct val="100000"/>
              </a:lnSpc>
              <a:buClr>
                <a:schemeClr val="tx1"/>
              </a:buClr>
              <a:buSzPct val="75000"/>
            </a:pPr>
            <a:r>
              <a:rPr lang="en-US" sz="2600" dirty="0">
                <a:solidFill>
                  <a:schemeClr val="tx1"/>
                </a:solidFill>
              </a:rPr>
              <a:t>Empowered and safe</a:t>
            </a:r>
          </a:p>
          <a:p>
            <a:pPr marL="457200" indent="-342900">
              <a:lnSpc>
                <a:spcPct val="100000"/>
              </a:lnSpc>
              <a:buClr>
                <a:schemeClr val="tx1"/>
              </a:buClr>
              <a:buSzPct val="75000"/>
            </a:pPr>
            <a:r>
              <a:rPr lang="en-US" sz="2600" dirty="0">
                <a:solidFill>
                  <a:schemeClr val="tx1"/>
                </a:solidFill>
              </a:rPr>
              <a:t>Self-worth</a:t>
            </a:r>
          </a:p>
          <a:p>
            <a:pPr marL="457200" indent="-342900">
              <a:lnSpc>
                <a:spcPct val="100000"/>
              </a:lnSpc>
              <a:buClr>
                <a:schemeClr val="tx1"/>
              </a:buClr>
              <a:buSzPct val="75000"/>
            </a:pPr>
            <a:r>
              <a:rPr lang="en-US" sz="2600" dirty="0">
                <a:solidFill>
                  <a:schemeClr val="tx1"/>
                </a:solidFill>
              </a:rPr>
              <a:t>Learn how to connect in relationships</a:t>
            </a:r>
          </a:p>
        </p:txBody>
      </p:sp>
      <p:sp>
        <p:nvSpPr>
          <p:cNvPr id="3" name="TextBox 2">
            <a:extLst>
              <a:ext uri="{FF2B5EF4-FFF2-40B4-BE49-F238E27FC236}">
                <a16:creationId xmlns:a16="http://schemas.microsoft.com/office/drawing/2014/main" id="{0E2B123C-B65F-FA1F-2F3A-07AED210C853}"/>
              </a:ext>
            </a:extLst>
          </p:cNvPr>
          <p:cNvSpPr txBox="1"/>
          <p:nvPr/>
        </p:nvSpPr>
        <p:spPr>
          <a:xfrm>
            <a:off x="5766816" y="2704592"/>
            <a:ext cx="5345430" cy="2405787"/>
          </a:xfrm>
          <a:prstGeom prst="rect">
            <a:avLst/>
          </a:prstGeom>
          <a:noFill/>
        </p:spPr>
        <p:txBody>
          <a:bodyPr wrap="square">
            <a:spAutoFit/>
          </a:bodyPr>
          <a:lstStyle/>
          <a:p>
            <a:pPr marL="457200" indent="-342900">
              <a:lnSpc>
                <a:spcPct val="90000"/>
              </a:lnSpc>
              <a:spcBef>
                <a:spcPts val="1000"/>
              </a:spcBef>
              <a:buClr>
                <a:schemeClr val="tx1"/>
              </a:buClr>
              <a:buSzPct val="75000"/>
              <a:buFont typeface="Arial" panose="020B0604020202020204" pitchFamily="34" charset="0"/>
              <a:buChar char="•"/>
            </a:pPr>
            <a:r>
              <a:rPr lang="en-US" sz="2600" dirty="0"/>
              <a:t>Understand the origin of behaviors</a:t>
            </a:r>
          </a:p>
          <a:p>
            <a:pPr marL="457200" indent="-342900">
              <a:lnSpc>
                <a:spcPct val="90000"/>
              </a:lnSpc>
              <a:spcBef>
                <a:spcPts val="1000"/>
              </a:spcBef>
              <a:buClr>
                <a:schemeClr val="tx1"/>
              </a:buClr>
              <a:buSzPct val="75000"/>
              <a:buFont typeface="Arial" panose="020B0604020202020204" pitchFamily="34" charset="0"/>
              <a:buChar char="•"/>
            </a:pPr>
            <a:r>
              <a:rPr lang="en-US" sz="2600" dirty="0"/>
              <a:t>Learn to manage and not personalize</a:t>
            </a:r>
          </a:p>
          <a:p>
            <a:pPr marL="457200" indent="-342900">
              <a:lnSpc>
                <a:spcPct val="90000"/>
              </a:lnSpc>
              <a:spcBef>
                <a:spcPts val="1000"/>
              </a:spcBef>
              <a:spcAft>
                <a:spcPts val="1000"/>
              </a:spcAft>
              <a:buClr>
                <a:schemeClr val="tx1"/>
              </a:buClr>
              <a:buSzPct val="75000"/>
              <a:buFont typeface="Arial" panose="020B0604020202020204" pitchFamily="34" charset="0"/>
              <a:buChar char="•"/>
            </a:pPr>
            <a:r>
              <a:rPr lang="en-US" sz="2600" dirty="0"/>
              <a:t>Have realistic expectations </a:t>
            </a:r>
          </a:p>
          <a:p>
            <a:pPr marL="114300">
              <a:lnSpc>
                <a:spcPct val="90000"/>
              </a:lnSpc>
              <a:spcBef>
                <a:spcPts val="1000"/>
              </a:spcBef>
              <a:spcAft>
                <a:spcPts val="1000"/>
              </a:spcAft>
              <a:buClr>
                <a:schemeClr val="tx1"/>
              </a:buClr>
              <a:buSzPct val="75000"/>
            </a:pPr>
            <a:r>
              <a:rPr lang="en-US" sz="2600" dirty="0"/>
              <a:t>	Applies to schools also!</a:t>
            </a:r>
          </a:p>
        </p:txBody>
      </p:sp>
      <p:sp>
        <p:nvSpPr>
          <p:cNvPr id="4" name="TextBox 3">
            <a:extLst>
              <a:ext uri="{FF2B5EF4-FFF2-40B4-BE49-F238E27FC236}">
                <a16:creationId xmlns:a16="http://schemas.microsoft.com/office/drawing/2014/main" id="{422D3422-D94F-AD0A-E892-A190D5AEE2CD}"/>
              </a:ext>
            </a:extLst>
          </p:cNvPr>
          <p:cNvSpPr txBox="1"/>
          <p:nvPr/>
        </p:nvSpPr>
        <p:spPr>
          <a:xfrm>
            <a:off x="905778" y="1950719"/>
            <a:ext cx="3316224" cy="584775"/>
          </a:xfrm>
          <a:prstGeom prst="rect">
            <a:avLst/>
          </a:prstGeom>
          <a:noFill/>
        </p:spPr>
        <p:txBody>
          <a:bodyPr wrap="square" rtlCol="0">
            <a:spAutoFit/>
          </a:bodyPr>
          <a:lstStyle/>
          <a:p>
            <a:r>
              <a:rPr lang="en-US" sz="3200" b="1" dirty="0"/>
              <a:t>CHILDREN</a:t>
            </a:r>
          </a:p>
        </p:txBody>
      </p:sp>
      <p:sp>
        <p:nvSpPr>
          <p:cNvPr id="5" name="TextBox 4">
            <a:extLst>
              <a:ext uri="{FF2B5EF4-FFF2-40B4-BE49-F238E27FC236}">
                <a16:creationId xmlns:a16="http://schemas.microsoft.com/office/drawing/2014/main" id="{35B49336-253C-ABC6-F297-ACC7E57C122B}"/>
              </a:ext>
            </a:extLst>
          </p:cNvPr>
          <p:cNvSpPr txBox="1"/>
          <p:nvPr/>
        </p:nvSpPr>
        <p:spPr>
          <a:xfrm>
            <a:off x="6215253" y="1950719"/>
            <a:ext cx="3316224" cy="584775"/>
          </a:xfrm>
          <a:prstGeom prst="rect">
            <a:avLst/>
          </a:prstGeom>
          <a:noFill/>
        </p:spPr>
        <p:txBody>
          <a:bodyPr wrap="square" rtlCol="0">
            <a:spAutoFit/>
          </a:bodyPr>
          <a:lstStyle/>
          <a:p>
            <a:r>
              <a:rPr lang="en-US" sz="3200" b="1" dirty="0"/>
              <a:t>PARENTS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5000">
              <a:schemeClr val="bg1"/>
            </a:gs>
            <a:gs pos="52000">
              <a:srgbClr val="00B0F0">
                <a:lumMod val="24493"/>
                <a:lumOff val="75507"/>
              </a:srgbClr>
            </a:gs>
            <a:gs pos="100000">
              <a:schemeClr val="bg1"/>
            </a:gs>
          </a:gsLst>
          <a:lin ang="5400000" scaled="1"/>
        </a:gradFill>
        <a:effectLst/>
      </p:bgPr>
    </p:bg>
    <p:spTree>
      <p:nvGrpSpPr>
        <p:cNvPr id="1" name="Shape 685"/>
        <p:cNvGrpSpPr/>
        <p:nvPr/>
      </p:nvGrpSpPr>
      <p:grpSpPr>
        <a:xfrm>
          <a:off x="0" y="0"/>
          <a:ext cx="0" cy="0"/>
          <a:chOff x="0" y="0"/>
          <a:chExt cx="0" cy="0"/>
        </a:xfrm>
      </p:grpSpPr>
      <p:sp>
        <p:nvSpPr>
          <p:cNvPr id="686" name="Google Shape;686;p102"/>
          <p:cNvSpPr txBox="1">
            <a:spLocks noGrp="1"/>
          </p:cNvSpPr>
          <p:nvPr>
            <p:ph type="title"/>
          </p:nvPr>
        </p:nvSpPr>
        <p:spPr>
          <a:xfrm>
            <a:off x="0" y="0"/>
            <a:ext cx="12192000" cy="1206600"/>
          </a:xfrm>
          <a:prstGeom prst="rect">
            <a:avLst/>
          </a:prstGeom>
        </p:spPr>
        <p:txBody>
          <a:bodyPr spcFirstLastPara="1" vert="horz" wrap="square" lIns="91425" tIns="45700" rIns="91425" bIns="45700" rtlCol="0" anchor="ctr" anchorCtr="0">
            <a:normAutofit/>
          </a:bodyPr>
          <a:lstStyle/>
          <a:p>
            <a:pPr algn="ctr">
              <a:spcBef>
                <a:spcPts val="0"/>
              </a:spcBef>
            </a:pPr>
            <a:r>
              <a:rPr lang="en-US" dirty="0">
                <a:solidFill>
                  <a:schemeClr val="tx1"/>
                </a:solidFill>
              </a:rPr>
              <a:t>More Work to Be Done</a:t>
            </a:r>
            <a:endParaRPr dirty="0">
              <a:solidFill>
                <a:schemeClr val="tx1"/>
              </a:solidFill>
            </a:endParaRPr>
          </a:p>
        </p:txBody>
      </p:sp>
      <p:sp>
        <p:nvSpPr>
          <p:cNvPr id="687" name="Google Shape;687;p102"/>
          <p:cNvSpPr txBox="1">
            <a:spLocks noGrp="1"/>
          </p:cNvSpPr>
          <p:nvPr>
            <p:ph type="body" idx="1"/>
          </p:nvPr>
        </p:nvSpPr>
        <p:spPr>
          <a:xfrm>
            <a:off x="2152650" y="1502744"/>
            <a:ext cx="8490966" cy="3852511"/>
          </a:xfrm>
          <a:prstGeom prst="rect">
            <a:avLst/>
          </a:prstGeom>
        </p:spPr>
        <p:txBody>
          <a:bodyPr spcFirstLastPara="1" vert="horz" wrap="square" lIns="91425" tIns="45700" rIns="91425" bIns="45700" rtlCol="0" anchor="t" anchorCtr="0">
            <a:normAutofit/>
          </a:bodyPr>
          <a:lstStyle/>
          <a:p>
            <a:pPr marL="571500" indent="-457200">
              <a:lnSpc>
                <a:spcPct val="100000"/>
              </a:lnSpc>
              <a:spcAft>
                <a:spcPts val="1200"/>
              </a:spcAft>
              <a:buClr>
                <a:schemeClr val="tx1"/>
              </a:buClr>
              <a:buSzPct val="75000"/>
              <a:buFont typeface="Wingdings" pitchFamily="2" charset="2"/>
              <a:buChar char="q"/>
            </a:pPr>
            <a:r>
              <a:rPr lang="en-US" dirty="0">
                <a:solidFill>
                  <a:schemeClr val="tx1"/>
                </a:solidFill>
              </a:rPr>
              <a:t>Offer evening training programs</a:t>
            </a:r>
            <a:endParaRPr dirty="0">
              <a:solidFill>
                <a:schemeClr val="tx1"/>
              </a:solidFill>
            </a:endParaRPr>
          </a:p>
          <a:p>
            <a:pPr marL="571500" indent="-457200">
              <a:lnSpc>
                <a:spcPct val="100000"/>
              </a:lnSpc>
              <a:spcBef>
                <a:spcPts val="0"/>
              </a:spcBef>
              <a:spcAft>
                <a:spcPts val="1200"/>
              </a:spcAft>
              <a:buClr>
                <a:schemeClr val="tx1"/>
              </a:buClr>
              <a:buSzPct val="75000"/>
              <a:buFont typeface="Wingdings" pitchFamily="2" charset="2"/>
              <a:buChar char="q"/>
            </a:pPr>
            <a:r>
              <a:rPr lang="en-US" dirty="0">
                <a:solidFill>
                  <a:schemeClr val="tx1"/>
                </a:solidFill>
              </a:rPr>
              <a:t>Hire grant writing agency or contractor</a:t>
            </a:r>
            <a:endParaRPr dirty="0">
              <a:solidFill>
                <a:schemeClr val="tx1"/>
              </a:solidFill>
            </a:endParaRPr>
          </a:p>
          <a:p>
            <a:pPr marL="571500" indent="-457200">
              <a:lnSpc>
                <a:spcPct val="100000"/>
              </a:lnSpc>
              <a:spcBef>
                <a:spcPts val="0"/>
              </a:spcBef>
              <a:spcAft>
                <a:spcPts val="1200"/>
              </a:spcAft>
              <a:buClr>
                <a:schemeClr val="tx1"/>
              </a:buClr>
              <a:buSzPct val="75000"/>
              <a:buFont typeface="Wingdings" pitchFamily="2" charset="2"/>
              <a:buChar char="q"/>
            </a:pPr>
            <a:r>
              <a:rPr lang="en-US" dirty="0">
                <a:solidFill>
                  <a:schemeClr val="tx1"/>
                </a:solidFill>
              </a:rPr>
              <a:t>Communication beyond </a:t>
            </a:r>
            <a:r>
              <a:rPr lang="en-US" dirty="0"/>
              <a:t>Facebook</a:t>
            </a:r>
            <a:endParaRPr dirty="0">
              <a:solidFill>
                <a:schemeClr val="tx1"/>
              </a:solidFill>
            </a:endParaRPr>
          </a:p>
          <a:p>
            <a:pPr marL="571500" indent="-457200">
              <a:lnSpc>
                <a:spcPct val="100000"/>
              </a:lnSpc>
              <a:spcBef>
                <a:spcPts val="0"/>
              </a:spcBef>
              <a:spcAft>
                <a:spcPts val="1200"/>
              </a:spcAft>
              <a:buClr>
                <a:schemeClr val="tx1"/>
              </a:buClr>
              <a:buSzPct val="75000"/>
              <a:buFont typeface="Wingdings" pitchFamily="2" charset="2"/>
              <a:buChar char="q"/>
            </a:pPr>
            <a:r>
              <a:rPr lang="en-US" dirty="0">
                <a:solidFill>
                  <a:schemeClr val="tx1"/>
                </a:solidFill>
              </a:rPr>
              <a:t>Outreach to adoption and education conferences</a:t>
            </a:r>
            <a:endParaRPr dirty="0">
              <a:solidFill>
                <a:schemeClr val="tx1"/>
              </a:solidFill>
            </a:endParaRPr>
          </a:p>
          <a:p>
            <a:pPr marL="571500" indent="-457200">
              <a:lnSpc>
                <a:spcPct val="100000"/>
              </a:lnSpc>
              <a:spcBef>
                <a:spcPts val="0"/>
              </a:spcBef>
              <a:spcAft>
                <a:spcPts val="1200"/>
              </a:spcAft>
              <a:buClr>
                <a:schemeClr val="tx1"/>
              </a:buClr>
              <a:buSzPct val="75000"/>
              <a:buFont typeface="Wingdings" pitchFamily="2" charset="2"/>
              <a:buChar char="q"/>
            </a:pPr>
            <a:r>
              <a:rPr lang="en-US" dirty="0">
                <a:solidFill>
                  <a:schemeClr val="tx1"/>
                </a:solidFill>
              </a:rPr>
              <a:t>Foster bi-directional support for families</a:t>
            </a:r>
            <a:endParaRPr dirty="0">
              <a:solidFill>
                <a:schemeClr val="tx1"/>
              </a:solidFill>
            </a:endParaRPr>
          </a:p>
          <a:p>
            <a:pPr marL="571500" indent="-457200">
              <a:lnSpc>
                <a:spcPct val="100000"/>
              </a:lnSpc>
              <a:spcBef>
                <a:spcPts val="0"/>
              </a:spcBef>
              <a:spcAft>
                <a:spcPts val="1200"/>
              </a:spcAft>
              <a:buClr>
                <a:schemeClr val="tx1"/>
              </a:buClr>
              <a:buSzPct val="75000"/>
              <a:buFont typeface="Wingdings" pitchFamily="2" charset="2"/>
              <a:buChar char="q"/>
            </a:pPr>
            <a:r>
              <a:rPr lang="en-US" dirty="0">
                <a:solidFill>
                  <a:schemeClr val="tx1"/>
                </a:solidFill>
              </a:rPr>
              <a:t>Hire TBRI</a:t>
            </a:r>
            <a:r>
              <a:rPr lang="en-US" baseline="30000" dirty="0">
                <a:solidFill>
                  <a:schemeClr val="tx1"/>
                </a:solidFill>
              </a:rPr>
              <a:t>®</a:t>
            </a:r>
            <a:r>
              <a:rPr lang="en-US" dirty="0">
                <a:solidFill>
                  <a:schemeClr val="tx1"/>
                </a:solidFill>
              </a:rPr>
              <a:t> professionals and Social Worker on staff</a:t>
            </a:r>
            <a:endParaRPr dirty="0">
              <a:solidFill>
                <a:schemeClr val="tx1"/>
              </a:solidFill>
            </a:endParaRPr>
          </a:p>
        </p:txBody>
      </p:sp>
      <p:sp>
        <p:nvSpPr>
          <p:cNvPr id="688" name="Google Shape;688;p102"/>
          <p:cNvSpPr txBox="1"/>
          <p:nvPr/>
        </p:nvSpPr>
        <p:spPr>
          <a:xfrm>
            <a:off x="0" y="5631180"/>
            <a:ext cx="12192000" cy="615523"/>
          </a:xfrm>
          <a:prstGeom prst="rect">
            <a:avLst/>
          </a:prstGeom>
          <a:noFill/>
          <a:ln>
            <a:noFill/>
          </a:ln>
        </p:spPr>
        <p:txBody>
          <a:bodyPr spcFirstLastPara="1" wrap="square" lIns="91425" tIns="91425" rIns="91425" bIns="91425" anchor="t" anchorCtr="0">
            <a:spAutoFit/>
          </a:bodyPr>
          <a:lstStyle/>
          <a:p>
            <a:pPr algn="ctr"/>
            <a:r>
              <a:rPr lang="en-US" sz="2800" b="1" dirty="0"/>
              <a:t>We need your help!</a:t>
            </a:r>
            <a:endParaRPr sz="2800" b="1" dirty="0"/>
          </a:p>
        </p:txBody>
      </p:sp>
      <p:sp>
        <p:nvSpPr>
          <p:cNvPr id="2" name="Google Shape;686;p102">
            <a:extLst>
              <a:ext uri="{FF2B5EF4-FFF2-40B4-BE49-F238E27FC236}">
                <a16:creationId xmlns:a16="http://schemas.microsoft.com/office/drawing/2014/main" id="{46035554-9A6F-AF95-78D6-E64A976C2ECE}"/>
              </a:ext>
            </a:extLst>
          </p:cNvPr>
          <p:cNvSpPr txBox="1">
            <a:spLocks/>
          </p:cNvSpPr>
          <p:nvPr/>
        </p:nvSpPr>
        <p:spPr>
          <a:xfrm>
            <a:off x="-21266" y="-21266"/>
            <a:ext cx="12192000" cy="1206600"/>
          </a:xfrm>
          <a:prstGeom prst="rect">
            <a:avLst/>
          </a:prstGeom>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b="1" i="0" kern="1200" cap="all" normalizeH="0" baseline="0">
                <a:solidFill>
                  <a:srgbClr val="00B0F0"/>
                </a:solidFill>
                <a:latin typeface="+mj-lt"/>
                <a:ea typeface="+mj-ea"/>
                <a:cs typeface="+mj-cs"/>
              </a:defRPr>
            </a:lvl1pPr>
          </a:lstStyle>
          <a:p>
            <a:pPr algn="ctr">
              <a:spcBef>
                <a:spcPts val="0"/>
              </a:spcBef>
            </a:pPr>
            <a:r>
              <a:rPr lang="en-US"/>
              <a:t>More Work to Be Done</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693"/>
        <p:cNvGrpSpPr/>
        <p:nvPr/>
      </p:nvGrpSpPr>
      <p:grpSpPr>
        <a:xfrm>
          <a:off x="0" y="0"/>
          <a:ext cx="0" cy="0"/>
          <a:chOff x="0" y="0"/>
          <a:chExt cx="0" cy="0"/>
        </a:xfrm>
      </p:grpSpPr>
      <p:sp>
        <p:nvSpPr>
          <p:cNvPr id="694" name="Google Shape;694;p103"/>
          <p:cNvSpPr txBox="1">
            <a:spLocks noGrp="1"/>
          </p:cNvSpPr>
          <p:nvPr>
            <p:ph type="title"/>
          </p:nvPr>
        </p:nvSpPr>
        <p:spPr>
          <a:xfrm>
            <a:off x="0" y="0"/>
            <a:ext cx="12192000" cy="1199659"/>
          </a:xfrm>
          <a:prstGeom prst="rect">
            <a:avLst/>
          </a:prstGeom>
        </p:spPr>
        <p:txBody>
          <a:bodyPr spcFirstLastPara="1" vert="horz" wrap="square" lIns="91440" tIns="91425" rIns="91425" bIns="91425" rtlCol="0" anchor="ctr" anchorCtr="0">
            <a:noAutofit/>
          </a:bodyPr>
          <a:lstStyle/>
          <a:p>
            <a:r>
              <a:rPr lang="en-US" sz="4400" dirty="0">
                <a:solidFill>
                  <a:schemeClr val="tx1"/>
                </a:solidFill>
                <a:latin typeface="Arial"/>
                <a:ea typeface="Arial"/>
                <a:cs typeface="Arial"/>
                <a:sym typeface="Arial"/>
              </a:rPr>
              <a:t>CHURCHES HAVE AN IMPORTANT ROLE!</a:t>
            </a:r>
            <a:endParaRPr lang="en-US" b="0" dirty="0">
              <a:solidFill>
                <a:schemeClr val="tx1"/>
              </a:solidFill>
              <a:latin typeface="Arial"/>
              <a:ea typeface="Arial"/>
              <a:cs typeface="Arial"/>
              <a:sym typeface="Arial"/>
            </a:endParaRPr>
          </a:p>
        </p:txBody>
      </p:sp>
      <p:sp>
        <p:nvSpPr>
          <p:cNvPr id="695" name="Google Shape;695;p103"/>
          <p:cNvSpPr txBox="1"/>
          <p:nvPr/>
        </p:nvSpPr>
        <p:spPr>
          <a:xfrm>
            <a:off x="1208143" y="2079276"/>
            <a:ext cx="9582912" cy="2908458"/>
          </a:xfrm>
          <a:prstGeom prst="rect">
            <a:avLst/>
          </a:prstGeom>
          <a:noFill/>
          <a:ln>
            <a:noFill/>
          </a:ln>
        </p:spPr>
        <p:txBody>
          <a:bodyPr spcFirstLastPara="1" wrap="square" lIns="91425" tIns="91425" rIns="91425" bIns="91425" anchor="t" anchorCtr="0">
            <a:spAutoFit/>
          </a:bodyPr>
          <a:lstStyle/>
          <a:p>
            <a:pPr marL="508000" indent="-457200">
              <a:spcAft>
                <a:spcPts val="1200"/>
              </a:spcAft>
              <a:buClr>
                <a:schemeClr val="tx1"/>
              </a:buClr>
              <a:buSzPct val="75000"/>
              <a:buFont typeface="Arial" panose="020B0604020202020204" pitchFamily="34" charset="0"/>
              <a:buChar char="•"/>
            </a:pPr>
            <a:r>
              <a:rPr lang="en-US" sz="2800" b="1" dirty="0"/>
              <a:t>Biblical mandate to care for orphans</a:t>
            </a:r>
            <a:endParaRPr sz="2800" b="1" dirty="0"/>
          </a:p>
          <a:p>
            <a:pPr marL="508000" indent="-457200">
              <a:spcBef>
                <a:spcPts val="1000"/>
              </a:spcBef>
              <a:spcAft>
                <a:spcPts val="1200"/>
              </a:spcAft>
              <a:buClr>
                <a:schemeClr val="tx1"/>
              </a:buClr>
              <a:buSzPct val="75000"/>
              <a:buFont typeface="Arial" panose="020B0604020202020204" pitchFamily="34" charset="0"/>
              <a:buChar char="•"/>
            </a:pPr>
            <a:r>
              <a:rPr lang="en-US" sz="2800" b="1" dirty="0"/>
              <a:t>Ministry of compassion</a:t>
            </a:r>
            <a:endParaRPr sz="2800" b="1" dirty="0"/>
          </a:p>
          <a:p>
            <a:pPr marL="508000" indent="-457200">
              <a:spcBef>
                <a:spcPts val="1000"/>
              </a:spcBef>
              <a:spcAft>
                <a:spcPts val="1200"/>
              </a:spcAft>
              <a:buClr>
                <a:schemeClr val="tx1"/>
              </a:buClr>
              <a:buSzPct val="75000"/>
              <a:buFont typeface="Arial" panose="020B0604020202020204" pitchFamily="34" charset="0"/>
              <a:buChar char="•"/>
            </a:pPr>
            <a:r>
              <a:rPr lang="en-US" sz="2800" b="1" dirty="0"/>
              <a:t>Strengthening families</a:t>
            </a:r>
            <a:endParaRPr sz="2800" b="1" dirty="0"/>
          </a:p>
          <a:p>
            <a:pPr marL="508000" indent="-457200">
              <a:spcBef>
                <a:spcPts val="1000"/>
              </a:spcBef>
              <a:spcAft>
                <a:spcPts val="1200"/>
              </a:spcAft>
              <a:buClr>
                <a:schemeClr val="tx1"/>
              </a:buClr>
              <a:buSzPct val="75000"/>
              <a:buFont typeface="Arial" panose="020B0604020202020204" pitchFamily="34" charset="0"/>
              <a:buChar char="•"/>
            </a:pPr>
            <a:r>
              <a:rPr lang="en-US" sz="2800" b="1" dirty="0"/>
              <a:t>Community outreach     </a:t>
            </a:r>
            <a:endParaRPr sz="2800" b="1" dirty="0"/>
          </a:p>
        </p:txBody>
      </p:sp>
      <p:sp>
        <p:nvSpPr>
          <p:cNvPr id="4" name="Google Shape;694;p103">
            <a:extLst>
              <a:ext uri="{FF2B5EF4-FFF2-40B4-BE49-F238E27FC236}">
                <a16:creationId xmlns:a16="http://schemas.microsoft.com/office/drawing/2014/main" id="{ADFA0081-66A1-F937-1FFB-906A58480C85}"/>
              </a:ext>
            </a:extLst>
          </p:cNvPr>
          <p:cNvSpPr txBox="1">
            <a:spLocks/>
          </p:cNvSpPr>
          <p:nvPr/>
        </p:nvSpPr>
        <p:spPr>
          <a:xfrm>
            <a:off x="-21266" y="-21267"/>
            <a:ext cx="12192000" cy="1199659"/>
          </a:xfrm>
          <a:prstGeom prst="rect">
            <a:avLst/>
          </a:prstGeom>
          <a:noFill/>
          <a:ln>
            <a:noFill/>
          </a:ln>
        </p:spPr>
        <p:txBody>
          <a:bodyPr spcFirstLastPara="1" vert="horz" wrap="square" lIns="91440" tIns="91425" rIns="91425" bIns="91425" rtlCol="0" anchor="ctr" anchorCtr="0">
            <a:noAutofit/>
          </a:bodyPr>
          <a:lstStyle>
            <a:lvl1pPr lvl="0" algn="ctr" defTabSz="914400" rtl="0" eaLnBrk="1" latinLnBrk="0" hangingPunct="1">
              <a:lnSpc>
                <a:spcPct val="90000"/>
              </a:lnSpc>
              <a:spcBef>
                <a:spcPts val="0"/>
              </a:spcBef>
              <a:spcAft>
                <a:spcPts val="0"/>
              </a:spcAft>
              <a:buClr>
                <a:srgbClr val="00A551"/>
              </a:buClr>
              <a:buSzPts val="3600"/>
              <a:buFont typeface="Impact"/>
              <a:buNone/>
              <a:defRPr sz="3600" b="1" i="0" kern="1200" cap="none" normalizeH="0" baseline="0">
                <a:solidFill>
                  <a:schemeClr val="dk1"/>
                </a:solidFill>
                <a:latin typeface="Arial Black"/>
                <a:ea typeface="Arial Black"/>
                <a:cs typeface="Arial Black"/>
                <a:sym typeface="Arial Black"/>
              </a:defRPr>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r>
              <a:rPr lang="en-US" sz="4400">
                <a:solidFill>
                  <a:srgbClr val="00B0F0"/>
                </a:solidFill>
                <a:latin typeface="Arial"/>
                <a:ea typeface="Arial"/>
                <a:cs typeface="Arial"/>
                <a:sym typeface="Arial"/>
              </a:rPr>
              <a:t>CHURCHES HAVE AN IMPORTANT ROLE!</a:t>
            </a:r>
            <a:endParaRPr lang="en-US" b="0" dirty="0">
              <a:solidFill>
                <a:srgbClr val="00B0F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701"/>
        <p:cNvGrpSpPr/>
        <p:nvPr/>
      </p:nvGrpSpPr>
      <p:grpSpPr>
        <a:xfrm>
          <a:off x="0" y="0"/>
          <a:ext cx="0" cy="0"/>
          <a:chOff x="0" y="0"/>
          <a:chExt cx="0" cy="0"/>
        </a:xfrm>
      </p:grpSpPr>
      <p:sp>
        <p:nvSpPr>
          <p:cNvPr id="702" name="Google Shape;702;p104"/>
          <p:cNvSpPr txBox="1">
            <a:spLocks noGrp="1"/>
          </p:cNvSpPr>
          <p:nvPr>
            <p:ph type="title"/>
          </p:nvPr>
        </p:nvSpPr>
        <p:spPr>
          <a:xfrm>
            <a:off x="0" y="2"/>
            <a:ext cx="12192000" cy="1079064"/>
          </a:xfrm>
          <a:prstGeom prst="rect">
            <a:avLst/>
          </a:prstGeom>
        </p:spPr>
        <p:txBody>
          <a:bodyPr spcFirstLastPara="1" vert="horz" wrap="square" lIns="91425" tIns="91425" rIns="91425" bIns="91425" rtlCol="0" anchor="ctr" anchorCtr="0">
            <a:noAutofit/>
          </a:bodyPr>
          <a:lstStyle/>
          <a:p>
            <a:r>
              <a:rPr lang="en-US" sz="4400" dirty="0">
                <a:solidFill>
                  <a:schemeClr val="tx1"/>
                </a:solidFill>
                <a:latin typeface="+mj-lt"/>
                <a:ea typeface="Arial"/>
                <a:cs typeface="Arial"/>
                <a:sym typeface="Arial"/>
              </a:rPr>
              <a:t>CHURCH SUPPORT</a:t>
            </a:r>
            <a:endParaRPr lang="en-US" sz="4400" dirty="0">
              <a:solidFill>
                <a:schemeClr val="tx1"/>
              </a:solidFill>
              <a:latin typeface="+mj-lt"/>
            </a:endParaRPr>
          </a:p>
        </p:txBody>
      </p:sp>
      <p:sp>
        <p:nvSpPr>
          <p:cNvPr id="3" name="TextBox 2">
            <a:extLst>
              <a:ext uri="{FF2B5EF4-FFF2-40B4-BE49-F238E27FC236}">
                <a16:creationId xmlns:a16="http://schemas.microsoft.com/office/drawing/2014/main" id="{E1D5FC1E-1BF8-1D75-6CB9-C2BB21F7F472}"/>
              </a:ext>
            </a:extLst>
          </p:cNvPr>
          <p:cNvSpPr txBox="1"/>
          <p:nvPr/>
        </p:nvSpPr>
        <p:spPr>
          <a:xfrm>
            <a:off x="660793" y="1387409"/>
            <a:ext cx="11521440" cy="461665"/>
          </a:xfrm>
          <a:prstGeom prst="rect">
            <a:avLst/>
          </a:prstGeom>
          <a:noFill/>
        </p:spPr>
        <p:txBody>
          <a:bodyPr wrap="square">
            <a:spAutoFit/>
          </a:bodyPr>
          <a:lstStyle/>
          <a:p>
            <a:r>
              <a:rPr lang="en-US" sz="2400" b="1" i="1" dirty="0">
                <a:latin typeface="+mj-lt"/>
                <a:ea typeface="Arial"/>
                <a:cs typeface="Arial"/>
                <a:sym typeface="Arial"/>
              </a:rPr>
              <a:t>Heals Hearts And Strengthens Families</a:t>
            </a:r>
            <a:endParaRPr lang="en-US" sz="2400" b="1" i="1" dirty="0"/>
          </a:p>
        </p:txBody>
      </p:sp>
      <p:sp>
        <p:nvSpPr>
          <p:cNvPr id="5" name="TextBox 4">
            <a:extLst>
              <a:ext uri="{FF2B5EF4-FFF2-40B4-BE49-F238E27FC236}">
                <a16:creationId xmlns:a16="http://schemas.microsoft.com/office/drawing/2014/main" id="{B2F92424-4721-D41A-A01B-EBA53805214F}"/>
              </a:ext>
            </a:extLst>
          </p:cNvPr>
          <p:cNvSpPr txBox="1"/>
          <p:nvPr/>
        </p:nvSpPr>
        <p:spPr>
          <a:xfrm>
            <a:off x="841248" y="2886645"/>
            <a:ext cx="3779520" cy="1328569"/>
          </a:xfrm>
          <a:prstGeom prst="rect">
            <a:avLst/>
          </a:prstGeom>
          <a:noFill/>
        </p:spPr>
        <p:txBody>
          <a:bodyPr wrap="square">
            <a:spAutoFit/>
          </a:bodyPr>
          <a:lstStyle/>
          <a:p>
            <a:pPr marL="355600" indent="-285750">
              <a:spcBef>
                <a:spcPts val="1000"/>
              </a:spcBef>
              <a:buClr>
                <a:schemeClr val="tx1"/>
              </a:buClr>
              <a:buSzPct val="75000"/>
              <a:buFont typeface="Arial" panose="020B0604020202020204" pitchFamily="34" charset="0"/>
              <a:buChar char="•"/>
            </a:pPr>
            <a:r>
              <a:rPr lang="en-US" sz="2400" i="1" dirty="0"/>
              <a:t>Grow programs</a:t>
            </a:r>
          </a:p>
          <a:p>
            <a:pPr marL="355600" indent="-285750">
              <a:spcBef>
                <a:spcPts val="1000"/>
              </a:spcBef>
              <a:buClr>
                <a:schemeClr val="tx1"/>
              </a:buClr>
              <a:buSzPct val="75000"/>
              <a:buFont typeface="Arial" panose="020B0604020202020204" pitchFamily="34" charset="0"/>
              <a:buChar char="•"/>
            </a:pPr>
            <a:r>
              <a:rPr lang="en-US" sz="2400" i="1" dirty="0"/>
              <a:t>Expand reach to families and schools </a:t>
            </a:r>
            <a:endParaRPr lang="en-US" sz="2400" dirty="0"/>
          </a:p>
        </p:txBody>
      </p:sp>
      <p:sp>
        <p:nvSpPr>
          <p:cNvPr id="7" name="TextBox 6">
            <a:extLst>
              <a:ext uri="{FF2B5EF4-FFF2-40B4-BE49-F238E27FC236}">
                <a16:creationId xmlns:a16="http://schemas.microsoft.com/office/drawing/2014/main" id="{2908371E-63D7-5EE1-B529-AD653CFDA5BA}"/>
              </a:ext>
            </a:extLst>
          </p:cNvPr>
          <p:cNvSpPr txBox="1"/>
          <p:nvPr/>
        </p:nvSpPr>
        <p:spPr>
          <a:xfrm>
            <a:off x="5254752" y="2886645"/>
            <a:ext cx="5546598" cy="2821285"/>
          </a:xfrm>
          <a:prstGeom prst="rect">
            <a:avLst/>
          </a:prstGeom>
          <a:noFill/>
        </p:spPr>
        <p:txBody>
          <a:bodyPr wrap="square">
            <a:spAutoFit/>
          </a:bodyPr>
          <a:lstStyle/>
          <a:p>
            <a:pPr marL="361950" indent="-285750">
              <a:spcBef>
                <a:spcPts val="1000"/>
              </a:spcBef>
              <a:buClr>
                <a:schemeClr val="tx1"/>
              </a:buClr>
              <a:buSzPct val="75000"/>
              <a:buFont typeface="Arial" panose="020B0604020202020204" pitchFamily="34" charset="0"/>
              <a:buChar char="•"/>
            </a:pPr>
            <a:r>
              <a:rPr lang="en-US" sz="2400" i="1" dirty="0"/>
              <a:t>Provides effective mental health supports for children</a:t>
            </a:r>
          </a:p>
          <a:p>
            <a:pPr marL="361950" indent="-285750">
              <a:spcBef>
                <a:spcPts val="1000"/>
              </a:spcBef>
              <a:buClr>
                <a:schemeClr val="tx1"/>
              </a:buClr>
              <a:buSzPct val="75000"/>
              <a:buFont typeface="Arial" panose="020B0604020202020204" pitchFamily="34" charset="0"/>
              <a:buChar char="•"/>
            </a:pPr>
            <a:r>
              <a:rPr lang="en-US" sz="2400" i="1" dirty="0"/>
              <a:t>Ensures permanent families for children</a:t>
            </a:r>
          </a:p>
          <a:p>
            <a:pPr marL="361950" indent="-285750">
              <a:spcBef>
                <a:spcPts val="1000"/>
              </a:spcBef>
              <a:buClr>
                <a:schemeClr val="tx1"/>
              </a:buClr>
              <a:buSzPct val="75000"/>
              <a:buFont typeface="Arial" panose="020B0604020202020204" pitchFamily="34" charset="0"/>
              <a:buChar char="•"/>
            </a:pPr>
            <a:r>
              <a:rPr lang="en-US" sz="2400" i="1" dirty="0"/>
              <a:t>Helps schools engage families</a:t>
            </a:r>
          </a:p>
          <a:p>
            <a:pPr marL="361950" indent="-285750">
              <a:spcBef>
                <a:spcPts val="1000"/>
              </a:spcBef>
              <a:buClr>
                <a:schemeClr val="tx1"/>
              </a:buClr>
              <a:buSzPct val="75000"/>
              <a:buFont typeface="Arial" panose="020B0604020202020204" pitchFamily="34" charset="0"/>
              <a:buChar char="•"/>
            </a:pPr>
            <a:r>
              <a:rPr lang="en-US" sz="2400" i="1" dirty="0"/>
              <a:t>Supports parents</a:t>
            </a:r>
          </a:p>
          <a:p>
            <a:pPr marL="361950" indent="-285750">
              <a:spcBef>
                <a:spcPts val="1000"/>
              </a:spcBef>
              <a:spcAft>
                <a:spcPts val="1000"/>
              </a:spcAft>
              <a:buClr>
                <a:schemeClr val="tx1"/>
              </a:buClr>
              <a:buSzPct val="75000"/>
              <a:buFont typeface="Arial" panose="020B0604020202020204" pitchFamily="34" charset="0"/>
              <a:buChar char="•"/>
            </a:pPr>
            <a:r>
              <a:rPr lang="en-US" sz="2400" i="1" dirty="0"/>
              <a:t>Strengthens families and communities</a:t>
            </a:r>
            <a:endParaRPr lang="en-US" sz="2800" i="1" dirty="0"/>
          </a:p>
        </p:txBody>
      </p:sp>
      <p:sp>
        <p:nvSpPr>
          <p:cNvPr id="9" name="TextBox 8">
            <a:extLst>
              <a:ext uri="{FF2B5EF4-FFF2-40B4-BE49-F238E27FC236}">
                <a16:creationId xmlns:a16="http://schemas.microsoft.com/office/drawing/2014/main" id="{5E3AE579-311E-E3A8-CF79-037DFB2B1895}"/>
              </a:ext>
            </a:extLst>
          </p:cNvPr>
          <p:cNvSpPr txBox="1"/>
          <p:nvPr/>
        </p:nvSpPr>
        <p:spPr>
          <a:xfrm>
            <a:off x="841248" y="2382568"/>
            <a:ext cx="3377184" cy="461665"/>
          </a:xfrm>
          <a:prstGeom prst="rect">
            <a:avLst/>
          </a:prstGeom>
          <a:noFill/>
        </p:spPr>
        <p:txBody>
          <a:bodyPr wrap="square">
            <a:spAutoFit/>
          </a:bodyPr>
          <a:lstStyle/>
          <a:p>
            <a:r>
              <a:rPr lang="en-US" sz="2400" b="1" dirty="0"/>
              <a:t>Your Donations</a:t>
            </a:r>
            <a:r>
              <a:rPr lang="en-US" sz="2400" dirty="0"/>
              <a:t>:</a:t>
            </a:r>
          </a:p>
        </p:txBody>
      </p:sp>
      <p:sp>
        <p:nvSpPr>
          <p:cNvPr id="11" name="TextBox 10">
            <a:extLst>
              <a:ext uri="{FF2B5EF4-FFF2-40B4-BE49-F238E27FC236}">
                <a16:creationId xmlns:a16="http://schemas.microsoft.com/office/drawing/2014/main" id="{32603F88-96DC-E8D7-B927-3A7B0D4E51B4}"/>
              </a:ext>
            </a:extLst>
          </p:cNvPr>
          <p:cNvSpPr txBox="1"/>
          <p:nvPr/>
        </p:nvSpPr>
        <p:spPr>
          <a:xfrm>
            <a:off x="5376100" y="2382569"/>
            <a:ext cx="6096000" cy="461665"/>
          </a:xfrm>
          <a:prstGeom prst="rect">
            <a:avLst/>
          </a:prstGeom>
          <a:noFill/>
        </p:spPr>
        <p:txBody>
          <a:bodyPr wrap="square">
            <a:spAutoFit/>
          </a:bodyPr>
          <a:lstStyle/>
          <a:p>
            <a:r>
              <a:rPr lang="en-US" sz="2400" b="1" dirty="0"/>
              <a:t>Your Impact:</a:t>
            </a:r>
          </a:p>
        </p:txBody>
      </p:sp>
      <p:sp>
        <p:nvSpPr>
          <p:cNvPr id="12" name="Google Shape;702;p104">
            <a:extLst>
              <a:ext uri="{FF2B5EF4-FFF2-40B4-BE49-F238E27FC236}">
                <a16:creationId xmlns:a16="http://schemas.microsoft.com/office/drawing/2014/main" id="{90FEE119-70C6-C37F-03A2-32D4A08B097F}"/>
              </a:ext>
            </a:extLst>
          </p:cNvPr>
          <p:cNvSpPr txBox="1">
            <a:spLocks/>
          </p:cNvSpPr>
          <p:nvPr/>
        </p:nvSpPr>
        <p:spPr>
          <a:xfrm>
            <a:off x="-9767" y="-25476"/>
            <a:ext cx="12192000" cy="1079064"/>
          </a:xfrm>
          <a:prstGeom prst="rect">
            <a:avLst/>
          </a:prstGeom>
          <a:noFill/>
          <a:ln>
            <a:noFill/>
          </a:ln>
        </p:spPr>
        <p:txBody>
          <a:bodyPr spcFirstLastPara="1" vert="horz" wrap="square" lIns="91425" tIns="91425" rIns="91425" bIns="91425" rtlCol="0" anchor="ctr" anchorCtr="0">
            <a:noAutofit/>
          </a:bodyPr>
          <a:lstStyle>
            <a:lvl1pPr lvl="0" algn="ctr" defTabSz="914400" rtl="0" eaLnBrk="1" latinLnBrk="0" hangingPunct="1">
              <a:lnSpc>
                <a:spcPct val="90000"/>
              </a:lnSpc>
              <a:spcBef>
                <a:spcPts val="0"/>
              </a:spcBef>
              <a:spcAft>
                <a:spcPts val="0"/>
              </a:spcAft>
              <a:buClr>
                <a:srgbClr val="00A551"/>
              </a:buClr>
              <a:buSzPts val="3600"/>
              <a:buFont typeface="Impact"/>
              <a:buNone/>
              <a:defRPr sz="3600" b="1" i="0" kern="1200" cap="none" normalizeH="0" baseline="0">
                <a:solidFill>
                  <a:schemeClr val="dk1"/>
                </a:solidFill>
                <a:latin typeface="Arial Black"/>
                <a:ea typeface="Arial Black"/>
                <a:cs typeface="Arial Black"/>
                <a:sym typeface="Arial Black"/>
              </a:defRPr>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r>
              <a:rPr lang="en-US" sz="4400" dirty="0">
                <a:solidFill>
                  <a:srgbClr val="00B0F0"/>
                </a:solidFill>
                <a:latin typeface="+mj-lt"/>
                <a:ea typeface="Arial"/>
                <a:cs typeface="Arial"/>
                <a:sym typeface="Arial"/>
              </a:rPr>
              <a:t>CHURCH SUPPORT</a:t>
            </a:r>
            <a:endParaRPr lang="en-US" sz="4400" dirty="0">
              <a:solidFill>
                <a:srgbClr val="00B0F0"/>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708"/>
        <p:cNvGrpSpPr/>
        <p:nvPr/>
      </p:nvGrpSpPr>
      <p:grpSpPr>
        <a:xfrm>
          <a:off x="0" y="0"/>
          <a:ext cx="0" cy="0"/>
          <a:chOff x="0" y="0"/>
          <a:chExt cx="0" cy="0"/>
        </a:xfrm>
      </p:grpSpPr>
      <p:sp>
        <p:nvSpPr>
          <p:cNvPr id="710" name="Google Shape;710;p105"/>
          <p:cNvSpPr txBox="1"/>
          <p:nvPr/>
        </p:nvSpPr>
        <p:spPr>
          <a:xfrm>
            <a:off x="0" y="0"/>
            <a:ext cx="12192000" cy="1097280"/>
          </a:xfrm>
          <a:prstGeom prst="rect">
            <a:avLst/>
          </a:prstGeom>
          <a:noFill/>
          <a:ln>
            <a:noFill/>
          </a:ln>
        </p:spPr>
        <p:txBody>
          <a:bodyPr spcFirstLastPara="1" wrap="square" lIns="91425" tIns="45700" rIns="91425" bIns="45700" anchor="ctr" anchorCtr="0">
            <a:noAutofit/>
          </a:bodyPr>
          <a:lstStyle/>
          <a:p>
            <a:pPr algn="ctr">
              <a:lnSpc>
                <a:spcPct val="90000"/>
              </a:lnSpc>
              <a:buClr>
                <a:schemeClr val="dk1"/>
              </a:buClr>
              <a:buSzPts val="1100"/>
            </a:pPr>
            <a:r>
              <a:rPr lang="en-US" sz="4400" b="1" dirty="0">
                <a:latin typeface="+mj-lt"/>
              </a:rPr>
              <a:t>BUILDING A MOVEMENT FOR:</a:t>
            </a:r>
          </a:p>
        </p:txBody>
      </p:sp>
      <p:sp>
        <p:nvSpPr>
          <p:cNvPr id="3" name="TextBox 2">
            <a:extLst>
              <a:ext uri="{FF2B5EF4-FFF2-40B4-BE49-F238E27FC236}">
                <a16:creationId xmlns:a16="http://schemas.microsoft.com/office/drawing/2014/main" id="{6D06ADAD-1FE3-7B84-0086-6C208267E462}"/>
              </a:ext>
            </a:extLst>
          </p:cNvPr>
          <p:cNvSpPr txBox="1"/>
          <p:nvPr/>
        </p:nvSpPr>
        <p:spPr>
          <a:xfrm>
            <a:off x="0" y="1797784"/>
            <a:ext cx="12192000" cy="3262432"/>
          </a:xfrm>
          <a:prstGeom prst="rect">
            <a:avLst/>
          </a:prstGeom>
          <a:noFill/>
        </p:spPr>
        <p:txBody>
          <a:bodyPr wrap="square">
            <a:spAutoFit/>
          </a:bodyPr>
          <a:lstStyle/>
          <a:p>
            <a:pPr algn="ctr">
              <a:lnSpc>
                <a:spcPct val="90000"/>
              </a:lnSpc>
              <a:spcAft>
                <a:spcPts val="2400"/>
              </a:spcAft>
              <a:buClr>
                <a:schemeClr val="dk1"/>
              </a:buClr>
              <a:buSzPts val="1100"/>
            </a:pPr>
            <a:r>
              <a:rPr lang="en-US" sz="2800" b="1" dirty="0">
                <a:latin typeface="+mj-lt"/>
              </a:rPr>
              <a:t>Resilient Children </a:t>
            </a:r>
          </a:p>
          <a:p>
            <a:pPr algn="ctr">
              <a:lnSpc>
                <a:spcPct val="90000"/>
              </a:lnSpc>
              <a:spcAft>
                <a:spcPts val="2400"/>
              </a:spcAft>
              <a:buClr>
                <a:schemeClr val="dk1"/>
              </a:buClr>
              <a:buSzPts val="1100"/>
            </a:pPr>
            <a:r>
              <a:rPr lang="en-US" sz="2800" b="1" dirty="0">
                <a:latin typeface="+mj-lt"/>
              </a:rPr>
              <a:t>・</a:t>
            </a:r>
          </a:p>
          <a:p>
            <a:pPr algn="ctr">
              <a:lnSpc>
                <a:spcPct val="90000"/>
              </a:lnSpc>
              <a:spcAft>
                <a:spcPts val="2400"/>
              </a:spcAft>
              <a:buClr>
                <a:schemeClr val="dk1"/>
              </a:buClr>
              <a:buSzPts val="1100"/>
            </a:pPr>
            <a:r>
              <a:rPr lang="en-US" sz="2800" b="1" dirty="0">
                <a:latin typeface="+mj-lt"/>
              </a:rPr>
              <a:t> Strong Families </a:t>
            </a:r>
          </a:p>
          <a:p>
            <a:pPr algn="ctr">
              <a:lnSpc>
                <a:spcPct val="90000"/>
              </a:lnSpc>
              <a:spcAft>
                <a:spcPts val="2400"/>
              </a:spcAft>
              <a:buClr>
                <a:schemeClr val="dk1"/>
              </a:buClr>
              <a:buSzPts val="1100"/>
            </a:pPr>
            <a:r>
              <a:rPr lang="en-US" sz="2800" b="1" dirty="0">
                <a:latin typeface="+mj-lt"/>
              </a:rPr>
              <a:t>・ </a:t>
            </a:r>
          </a:p>
          <a:p>
            <a:pPr algn="ctr">
              <a:lnSpc>
                <a:spcPct val="90000"/>
              </a:lnSpc>
              <a:spcAft>
                <a:spcPts val="2400"/>
              </a:spcAft>
              <a:buClr>
                <a:schemeClr val="dk1"/>
              </a:buClr>
              <a:buSzPts val="1100"/>
            </a:pPr>
            <a:r>
              <a:rPr lang="en-US" sz="2800" b="1" dirty="0">
                <a:latin typeface="+mj-lt"/>
              </a:rPr>
              <a:t>Flourishing Communities</a:t>
            </a:r>
          </a:p>
        </p:txBody>
      </p:sp>
      <p:sp>
        <p:nvSpPr>
          <p:cNvPr id="4" name="Google Shape;710;p105">
            <a:extLst>
              <a:ext uri="{FF2B5EF4-FFF2-40B4-BE49-F238E27FC236}">
                <a16:creationId xmlns:a16="http://schemas.microsoft.com/office/drawing/2014/main" id="{8290A095-25DC-B4A1-61E1-F536FEC8C606}"/>
              </a:ext>
            </a:extLst>
          </p:cNvPr>
          <p:cNvSpPr txBox="1"/>
          <p:nvPr/>
        </p:nvSpPr>
        <p:spPr>
          <a:xfrm>
            <a:off x="-21266" y="-21266"/>
            <a:ext cx="12192000" cy="1097280"/>
          </a:xfrm>
          <a:prstGeom prst="rect">
            <a:avLst/>
          </a:prstGeom>
          <a:noFill/>
          <a:ln>
            <a:noFill/>
          </a:ln>
        </p:spPr>
        <p:txBody>
          <a:bodyPr spcFirstLastPara="1" wrap="square" lIns="91425" tIns="45700" rIns="91425" bIns="45700" anchor="ctr" anchorCtr="0">
            <a:noAutofit/>
          </a:bodyPr>
          <a:lstStyle/>
          <a:p>
            <a:pPr algn="ctr">
              <a:lnSpc>
                <a:spcPct val="90000"/>
              </a:lnSpc>
              <a:buClr>
                <a:schemeClr val="dk1"/>
              </a:buClr>
              <a:buSzPts val="1100"/>
            </a:pPr>
            <a:r>
              <a:rPr lang="en-US" sz="4400" b="1" dirty="0">
                <a:solidFill>
                  <a:srgbClr val="00B0F0"/>
                </a:solidFill>
                <a:latin typeface="+mj-lt"/>
              </a:rPr>
              <a:t>BUILDING A MOVEMENT FOR: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714"/>
        <p:cNvGrpSpPr/>
        <p:nvPr/>
      </p:nvGrpSpPr>
      <p:grpSpPr>
        <a:xfrm>
          <a:off x="0" y="0"/>
          <a:ext cx="0" cy="0"/>
          <a:chOff x="0" y="0"/>
          <a:chExt cx="0" cy="0"/>
        </a:xfrm>
      </p:grpSpPr>
      <p:sp>
        <p:nvSpPr>
          <p:cNvPr id="717" name="Google Shape;717;p106"/>
          <p:cNvSpPr txBox="1">
            <a:spLocks noGrp="1"/>
          </p:cNvSpPr>
          <p:nvPr>
            <p:ph type="body" idx="1"/>
          </p:nvPr>
        </p:nvSpPr>
        <p:spPr>
          <a:xfrm>
            <a:off x="0" y="5488867"/>
            <a:ext cx="12192000" cy="796850"/>
          </a:xfrm>
          <a:prstGeom prst="rect">
            <a:avLst/>
          </a:prstGeom>
          <a:noFill/>
          <a:ln>
            <a:noFill/>
          </a:ln>
        </p:spPr>
        <p:txBody>
          <a:bodyPr spcFirstLastPara="1" vert="horz" wrap="square" lIns="91425" tIns="45700" rIns="91425" bIns="45700" rtlCol="0" anchor="t" anchorCtr="0">
            <a:normAutofit/>
          </a:bodyPr>
          <a:lstStyle/>
          <a:p>
            <a:pPr marL="25400" indent="0" algn="ctr">
              <a:buClr>
                <a:schemeClr val="lt1"/>
              </a:buClr>
              <a:buSzPts val="3200"/>
              <a:buNone/>
            </a:pPr>
            <a:r>
              <a:rPr lang="en-US" sz="4000" b="1" i="1" dirty="0">
                <a:solidFill>
                  <a:schemeClr val="tx1"/>
                </a:solidFill>
              </a:rPr>
              <a:t>Support Builds Hope</a:t>
            </a:r>
            <a:endParaRPr sz="4000" i="1" dirty="0">
              <a:solidFill>
                <a:schemeClr val="tx1"/>
              </a:solidFill>
            </a:endParaRPr>
          </a:p>
        </p:txBody>
      </p:sp>
      <p:sp>
        <p:nvSpPr>
          <p:cNvPr id="719" name="Google Shape;719;p106"/>
          <p:cNvSpPr txBox="1"/>
          <p:nvPr/>
        </p:nvSpPr>
        <p:spPr>
          <a:xfrm>
            <a:off x="0" y="28576"/>
            <a:ext cx="12192000" cy="1114423"/>
          </a:xfrm>
          <a:prstGeom prst="rect">
            <a:avLst/>
          </a:prstGeom>
          <a:noFill/>
          <a:ln>
            <a:noFill/>
          </a:ln>
        </p:spPr>
        <p:txBody>
          <a:bodyPr spcFirstLastPara="1" wrap="square" lIns="91425" tIns="91425" rIns="91425" bIns="91425" anchor="ctr" anchorCtr="0">
            <a:noAutofit/>
          </a:bodyPr>
          <a:lstStyle/>
          <a:p>
            <a:pPr algn="ctr">
              <a:buClr>
                <a:srgbClr val="000000"/>
              </a:buClr>
              <a:buSzPts val="4400"/>
            </a:pPr>
            <a:r>
              <a:rPr lang="en-US" sz="4400" b="1" dirty="0">
                <a:latin typeface="+mj-lt"/>
                <a:ea typeface="Arial"/>
                <a:cs typeface="Arial"/>
                <a:sym typeface="Arial"/>
              </a:rPr>
              <a:t>PERMANENCE IS NOT THE END</a:t>
            </a:r>
          </a:p>
        </p:txBody>
      </p:sp>
      <p:sp>
        <p:nvSpPr>
          <p:cNvPr id="3" name="TextBox 2">
            <a:extLst>
              <a:ext uri="{FF2B5EF4-FFF2-40B4-BE49-F238E27FC236}">
                <a16:creationId xmlns:a16="http://schemas.microsoft.com/office/drawing/2014/main" id="{1EA1131A-B744-60C6-CB46-E6879BDF2F1E}"/>
              </a:ext>
            </a:extLst>
          </p:cNvPr>
          <p:cNvSpPr txBox="1"/>
          <p:nvPr/>
        </p:nvSpPr>
        <p:spPr>
          <a:xfrm>
            <a:off x="2955133" y="2114116"/>
            <a:ext cx="6157912" cy="2554545"/>
          </a:xfrm>
          <a:prstGeom prst="rect">
            <a:avLst/>
          </a:prstGeom>
          <a:noFill/>
        </p:spPr>
        <p:txBody>
          <a:bodyPr wrap="square">
            <a:spAutoFit/>
          </a:bodyPr>
          <a:lstStyle/>
          <a:p>
            <a:pPr marL="457200" indent="-431800">
              <a:spcAft>
                <a:spcPts val="600"/>
              </a:spcAft>
              <a:buClr>
                <a:schemeClr val="tx1"/>
              </a:buClr>
              <a:buSzPct val="75000"/>
              <a:buFont typeface="Arial"/>
              <a:buChar char="•"/>
            </a:pPr>
            <a:r>
              <a:rPr lang="en-US" sz="2800" b="1" dirty="0">
                <a:solidFill>
                  <a:schemeClr val="tx1"/>
                </a:solidFill>
              </a:rPr>
              <a:t>Parents</a:t>
            </a:r>
          </a:p>
          <a:p>
            <a:pPr marL="457200" indent="-431800">
              <a:spcAft>
                <a:spcPts val="600"/>
              </a:spcAft>
              <a:buClr>
                <a:schemeClr val="tx1"/>
              </a:buClr>
              <a:buSzPct val="75000"/>
              <a:buFont typeface="Arial"/>
              <a:buChar char="•"/>
            </a:pPr>
            <a:r>
              <a:rPr lang="en-US" sz="2800" b="1" dirty="0">
                <a:solidFill>
                  <a:schemeClr val="tx1"/>
                </a:solidFill>
              </a:rPr>
              <a:t>Schools</a:t>
            </a:r>
          </a:p>
          <a:p>
            <a:pPr marL="457200" indent="-431800">
              <a:spcAft>
                <a:spcPts val="600"/>
              </a:spcAft>
              <a:buClr>
                <a:schemeClr val="tx1"/>
              </a:buClr>
              <a:buSzPct val="75000"/>
              <a:buFont typeface="Arial"/>
              <a:buChar char="•"/>
            </a:pPr>
            <a:r>
              <a:rPr lang="en-US" sz="2800" b="1" dirty="0">
                <a:solidFill>
                  <a:schemeClr val="tx1"/>
                </a:solidFill>
              </a:rPr>
              <a:t>Support Professionals</a:t>
            </a:r>
          </a:p>
          <a:p>
            <a:pPr marL="457200" indent="-431800">
              <a:spcAft>
                <a:spcPts val="600"/>
              </a:spcAft>
              <a:buClr>
                <a:schemeClr val="tx1"/>
              </a:buClr>
              <a:buSzPct val="75000"/>
              <a:buFont typeface="Arial"/>
              <a:buChar char="•"/>
            </a:pPr>
            <a:r>
              <a:rPr lang="en-US" sz="2800" b="1" dirty="0">
                <a:solidFill>
                  <a:schemeClr val="tx1"/>
                </a:solidFill>
              </a:rPr>
              <a:t>Churches</a:t>
            </a:r>
          </a:p>
          <a:p>
            <a:pPr marL="457200" indent="-431800">
              <a:spcAft>
                <a:spcPts val="600"/>
              </a:spcAft>
              <a:buClr>
                <a:schemeClr val="tx1"/>
              </a:buClr>
              <a:buSzPct val="75000"/>
              <a:buFont typeface="Arial"/>
              <a:buChar char="•"/>
            </a:pPr>
            <a:r>
              <a:rPr lang="en-US" sz="2800" b="1" dirty="0">
                <a:solidFill>
                  <a:schemeClr val="tx1"/>
                </a:solidFill>
              </a:rPr>
              <a:t>Communities</a:t>
            </a:r>
            <a:endParaRPr lang="en-US" sz="1600" b="1" dirty="0"/>
          </a:p>
        </p:txBody>
      </p:sp>
      <p:sp>
        <p:nvSpPr>
          <p:cNvPr id="5" name="TextBox 4">
            <a:extLst>
              <a:ext uri="{FF2B5EF4-FFF2-40B4-BE49-F238E27FC236}">
                <a16:creationId xmlns:a16="http://schemas.microsoft.com/office/drawing/2014/main" id="{0D26555F-A557-2AF5-DB37-689F9FB6147A}"/>
              </a:ext>
            </a:extLst>
          </p:cNvPr>
          <p:cNvSpPr txBox="1"/>
          <p:nvPr/>
        </p:nvSpPr>
        <p:spPr>
          <a:xfrm>
            <a:off x="6034088" y="1187388"/>
            <a:ext cx="6157912" cy="584775"/>
          </a:xfrm>
          <a:prstGeom prst="rect">
            <a:avLst/>
          </a:prstGeom>
          <a:noFill/>
        </p:spPr>
        <p:txBody>
          <a:bodyPr wrap="square">
            <a:spAutoFit/>
          </a:bodyPr>
          <a:lstStyle/>
          <a:p>
            <a:pPr algn="ctr">
              <a:buClr>
                <a:srgbClr val="000000"/>
              </a:buClr>
              <a:buSzPts val="4400"/>
            </a:pPr>
            <a:r>
              <a:rPr lang="en-US" sz="3200" b="1" i="1" dirty="0">
                <a:latin typeface="+mj-lt"/>
                <a:ea typeface="Arial"/>
                <a:cs typeface="Arial"/>
                <a:sym typeface="Arial"/>
              </a:rPr>
              <a:t>It’s Just The Beginning.</a:t>
            </a:r>
            <a:endParaRPr lang="en-US" sz="1100" i="1" dirty="0">
              <a:latin typeface="+mj-lt"/>
              <a:ea typeface="Arial"/>
              <a:cs typeface="Arial"/>
              <a:sym typeface="Arial"/>
            </a:endParaRPr>
          </a:p>
        </p:txBody>
      </p:sp>
      <p:sp>
        <p:nvSpPr>
          <p:cNvPr id="6" name="Google Shape;719;p106">
            <a:extLst>
              <a:ext uri="{FF2B5EF4-FFF2-40B4-BE49-F238E27FC236}">
                <a16:creationId xmlns:a16="http://schemas.microsoft.com/office/drawing/2014/main" id="{03DC249A-6258-C317-1A1D-A66A418B2F4C}"/>
              </a:ext>
            </a:extLst>
          </p:cNvPr>
          <p:cNvSpPr txBox="1"/>
          <p:nvPr/>
        </p:nvSpPr>
        <p:spPr>
          <a:xfrm>
            <a:off x="-19380" y="0"/>
            <a:ext cx="12192000" cy="1114423"/>
          </a:xfrm>
          <a:prstGeom prst="rect">
            <a:avLst/>
          </a:prstGeom>
          <a:noFill/>
          <a:ln>
            <a:noFill/>
          </a:ln>
        </p:spPr>
        <p:txBody>
          <a:bodyPr spcFirstLastPara="1" wrap="square" lIns="91425" tIns="91425" rIns="91425" bIns="91425" anchor="ctr" anchorCtr="0">
            <a:noAutofit/>
          </a:bodyPr>
          <a:lstStyle/>
          <a:p>
            <a:pPr algn="ctr">
              <a:buClr>
                <a:srgbClr val="000000"/>
              </a:buClr>
              <a:buSzPts val="4400"/>
            </a:pPr>
            <a:r>
              <a:rPr lang="en-US" sz="4400" b="1" dirty="0">
                <a:solidFill>
                  <a:srgbClr val="00B0F0"/>
                </a:solidFill>
                <a:latin typeface="+mj-lt"/>
                <a:ea typeface="Arial"/>
                <a:cs typeface="Arial"/>
                <a:sym typeface="Arial"/>
              </a:rPr>
              <a:t>PERMANENCE IS NOT THE END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390"/>
            <a:lum/>
          </a:blip>
          <a:srcRect/>
          <a:stretch>
            <a:fillRect t="-9000" b="-9000"/>
          </a:stretch>
        </a:blipFill>
        <a:effectLst/>
      </p:bgPr>
    </p:bg>
    <p:spTree>
      <p:nvGrpSpPr>
        <p:cNvPr id="1" name="Shape 723"/>
        <p:cNvGrpSpPr/>
        <p:nvPr/>
      </p:nvGrpSpPr>
      <p:grpSpPr>
        <a:xfrm>
          <a:off x="0" y="0"/>
          <a:ext cx="0" cy="0"/>
          <a:chOff x="0" y="0"/>
          <a:chExt cx="0" cy="0"/>
        </a:xfrm>
      </p:grpSpPr>
      <p:sp>
        <p:nvSpPr>
          <p:cNvPr id="3" name="Rectangle 2">
            <a:extLst>
              <a:ext uri="{FF2B5EF4-FFF2-40B4-BE49-F238E27FC236}">
                <a16:creationId xmlns:a16="http://schemas.microsoft.com/office/drawing/2014/main" id="{E85D901C-6161-615B-8810-DE04AA1D6BC0}"/>
              </a:ext>
            </a:extLst>
          </p:cNvPr>
          <p:cNvSpPr/>
          <p:nvPr/>
        </p:nvSpPr>
        <p:spPr>
          <a:xfrm>
            <a:off x="806993" y="4433777"/>
            <a:ext cx="7018570" cy="1956391"/>
          </a:xfrm>
          <a:prstGeom prst="rect">
            <a:avLst/>
          </a:prstGeom>
          <a:solidFill>
            <a:schemeClr val="bg1">
              <a:alpha val="64241"/>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Google Shape;724;p107"/>
          <p:cNvSpPr txBox="1">
            <a:spLocks noGrp="1"/>
          </p:cNvSpPr>
          <p:nvPr>
            <p:ph type="title"/>
          </p:nvPr>
        </p:nvSpPr>
        <p:spPr>
          <a:xfrm>
            <a:off x="900223" y="5391884"/>
            <a:ext cx="5433220" cy="865200"/>
          </a:xfrm>
          <a:prstGeom prst="rect">
            <a:avLst/>
          </a:prstGeom>
          <a:noFill/>
          <a:ln>
            <a:noFill/>
          </a:ln>
        </p:spPr>
        <p:txBody>
          <a:bodyPr spcFirstLastPara="1" vert="horz" wrap="square" lIns="91425" tIns="91425" rIns="91425" bIns="91425" rtlCol="0" anchor="ctr" anchorCtr="0">
            <a:noAutofit/>
          </a:bodyPr>
          <a:lstStyle/>
          <a:p>
            <a:pPr algn="r">
              <a:lnSpc>
                <a:spcPct val="160000"/>
              </a:lnSpc>
              <a:spcBef>
                <a:spcPts val="1800"/>
              </a:spcBef>
              <a:buSzPct val="313043"/>
            </a:pPr>
            <a:r>
              <a:rPr lang="en-US" sz="1600" dirty="0">
                <a:latin typeface="+mn-lt"/>
                <a:ea typeface="Arial"/>
                <a:cs typeface="Arial"/>
                <a:sym typeface="Arial"/>
              </a:rPr>
              <a:t>Dr. Karyn Purvis </a:t>
            </a:r>
            <a:br>
              <a:rPr lang="en-US" sz="1600" dirty="0">
                <a:latin typeface="+mn-lt"/>
                <a:ea typeface="Arial"/>
                <a:cs typeface="Arial"/>
                <a:sym typeface="Arial"/>
              </a:rPr>
            </a:br>
            <a:r>
              <a:rPr lang="en-US" sz="1200" b="0" dirty="0">
                <a:latin typeface="+mn-lt"/>
                <a:ea typeface="Arial"/>
                <a:cs typeface="Arial"/>
                <a:sym typeface="Arial"/>
              </a:rPr>
              <a:t>Co-Founder of the Karyn Purvis Institute of Child Development &amp; Co-Creator of TBRI®</a:t>
            </a:r>
            <a:endParaRPr b="0" dirty="0">
              <a:latin typeface="+mn-lt"/>
              <a:ea typeface="Arial"/>
              <a:cs typeface="Arial"/>
              <a:sym typeface="Arial"/>
            </a:endParaRPr>
          </a:p>
        </p:txBody>
      </p:sp>
      <p:pic>
        <p:nvPicPr>
          <p:cNvPr id="726" name="Google Shape;726;p107"/>
          <p:cNvPicPr preferRelativeResize="0"/>
          <p:nvPr/>
        </p:nvPicPr>
        <p:blipFill rotWithShape="1">
          <a:blip r:embed="rId4">
            <a:alphaModFix/>
          </a:blip>
          <a:srcRect/>
          <a:stretch/>
        </p:blipFill>
        <p:spPr>
          <a:xfrm>
            <a:off x="6587764" y="4508857"/>
            <a:ext cx="1150104" cy="1794926"/>
          </a:xfrm>
          <a:prstGeom prst="rect">
            <a:avLst/>
          </a:prstGeom>
          <a:noFill/>
          <a:ln>
            <a:noFill/>
          </a:ln>
        </p:spPr>
      </p:pic>
      <p:sp>
        <p:nvSpPr>
          <p:cNvPr id="725" name="Google Shape;725;p107"/>
          <p:cNvSpPr txBox="1"/>
          <p:nvPr/>
        </p:nvSpPr>
        <p:spPr>
          <a:xfrm>
            <a:off x="2306184" y="850446"/>
            <a:ext cx="7111800" cy="2992800"/>
          </a:xfrm>
          <a:prstGeom prst="rect">
            <a:avLst/>
          </a:prstGeom>
          <a:noFill/>
          <a:ln>
            <a:noFill/>
          </a:ln>
        </p:spPr>
        <p:txBody>
          <a:bodyPr spcFirstLastPara="1" wrap="square" lIns="91425" tIns="91425" rIns="91425" bIns="91425" anchor="ctr" anchorCtr="0">
            <a:noAutofit/>
          </a:bodyPr>
          <a:lstStyle/>
          <a:p>
            <a:pPr algn="ctr">
              <a:lnSpc>
                <a:spcPct val="150000"/>
              </a:lnSpc>
              <a:buClr>
                <a:schemeClr val="dk1"/>
              </a:buClr>
              <a:buSzPts val="1100"/>
            </a:pPr>
            <a:r>
              <a:rPr lang="en-US" sz="3200" b="1" i="1" dirty="0">
                <a:latin typeface="Handlee"/>
                <a:ea typeface="Handlee"/>
                <a:cs typeface="Handlee"/>
                <a:sym typeface="Handlee"/>
              </a:rPr>
              <a:t>“ If I could tell you my dream for every child in the world, it would be to imagine a world where the cry of every child is met by a loving compassionate adult.”</a:t>
            </a:r>
            <a:endParaRPr sz="3600" b="1" dirty="0">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pic>
        <p:nvPicPr>
          <p:cNvPr id="731" name="Google Shape;731;p108"/>
          <p:cNvPicPr preferRelativeResize="0"/>
          <p:nvPr/>
        </p:nvPicPr>
        <p:blipFill rotWithShape="1">
          <a:blip r:embed="rId3">
            <a:alphaModFix/>
          </a:blip>
          <a:srcRect/>
          <a:stretch/>
        </p:blipFill>
        <p:spPr>
          <a:xfrm>
            <a:off x="-614362" y="0"/>
            <a:ext cx="13219468" cy="694759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pattFill prst="pct5">
          <a:fgClr>
            <a:srgbClr val="00B0F0"/>
          </a:fgClr>
          <a:bgClr>
            <a:schemeClr val="bg1"/>
          </a:bgClr>
        </a:pattFill>
        <a:effectLst/>
      </p:bgPr>
    </p:bg>
    <p:spTree>
      <p:nvGrpSpPr>
        <p:cNvPr id="1" name="Shape 738"/>
        <p:cNvGrpSpPr/>
        <p:nvPr/>
      </p:nvGrpSpPr>
      <p:grpSpPr>
        <a:xfrm>
          <a:off x="0" y="0"/>
          <a:ext cx="0" cy="0"/>
          <a:chOff x="0" y="0"/>
          <a:chExt cx="0" cy="0"/>
        </a:xfrm>
      </p:grpSpPr>
      <p:sp>
        <p:nvSpPr>
          <p:cNvPr id="739" name="Google Shape;739;p109"/>
          <p:cNvSpPr txBox="1"/>
          <p:nvPr/>
        </p:nvSpPr>
        <p:spPr>
          <a:xfrm>
            <a:off x="1251210" y="1366431"/>
            <a:ext cx="7648950" cy="1692741"/>
          </a:xfrm>
          <a:prstGeom prst="rect">
            <a:avLst/>
          </a:prstGeom>
          <a:noFill/>
          <a:ln>
            <a:noFill/>
          </a:ln>
        </p:spPr>
        <p:txBody>
          <a:bodyPr spcFirstLastPara="1" wrap="square" lIns="91425" tIns="91425" rIns="91425" bIns="91425" anchor="t" anchorCtr="0">
            <a:spAutoFit/>
          </a:bodyPr>
          <a:lstStyle/>
          <a:p>
            <a:pPr>
              <a:spcAft>
                <a:spcPts val="1200"/>
              </a:spcAft>
              <a:buClr>
                <a:srgbClr val="000000"/>
              </a:buClr>
              <a:buSzPts val="2800"/>
            </a:pPr>
            <a:r>
              <a:rPr lang="en-US" sz="2800" dirty="0">
                <a:ea typeface="Arial"/>
                <a:cs typeface="Arial"/>
                <a:sym typeface="Arial"/>
              </a:rPr>
              <a:t>A Need to Know – Enhancing Adoption Competency Among Mental Health Professionals</a:t>
            </a:r>
          </a:p>
          <a:p>
            <a:pPr>
              <a:buClr>
                <a:srgbClr val="000000"/>
              </a:buClr>
              <a:buSzPts val="2800"/>
            </a:pPr>
            <a:r>
              <a:rPr lang="en-US" sz="1600" i="1" dirty="0">
                <a:ea typeface="Arial"/>
                <a:cs typeface="Arial"/>
                <a:sym typeface="Arial"/>
              </a:rPr>
              <a:t>David M. </a:t>
            </a:r>
            <a:r>
              <a:rPr lang="en-US" sz="1600" i="1" dirty="0"/>
              <a:t>Brodzinsky</a:t>
            </a:r>
            <a:r>
              <a:rPr lang="en-US" sz="1600" i="1" dirty="0">
                <a:ea typeface="Arial"/>
                <a:cs typeface="Arial"/>
                <a:sym typeface="Arial"/>
              </a:rPr>
              <a:t>, PHD, Aug</a:t>
            </a:r>
            <a:r>
              <a:rPr lang="en-US" sz="1600" i="1" dirty="0"/>
              <a:t>ust</a:t>
            </a:r>
            <a:r>
              <a:rPr lang="en-US" sz="1600" i="1" dirty="0">
                <a:ea typeface="Arial"/>
                <a:cs typeface="Arial"/>
                <a:sym typeface="Arial"/>
              </a:rPr>
              <a:t> 2013</a:t>
            </a:r>
            <a:endParaRPr sz="1600" i="1" dirty="0">
              <a:ea typeface="Arial"/>
              <a:cs typeface="Arial"/>
              <a:sym typeface="Arial"/>
            </a:endParaRPr>
          </a:p>
          <a:p>
            <a:pPr>
              <a:buClr>
                <a:srgbClr val="000000"/>
              </a:buClr>
              <a:buSzPts val="1600"/>
            </a:pPr>
            <a:r>
              <a:rPr lang="en-US" sz="1600" i="1" dirty="0">
                <a:ea typeface="Arial"/>
                <a:cs typeface="Arial"/>
                <a:sym typeface="Arial"/>
              </a:rPr>
              <a:t>The Donaldson Adoption Institute</a:t>
            </a:r>
            <a:endParaRPr sz="1600" i="1" dirty="0">
              <a:ea typeface="Arial"/>
              <a:cs typeface="Arial"/>
              <a:sym typeface="Arial"/>
            </a:endParaRPr>
          </a:p>
        </p:txBody>
      </p:sp>
      <p:sp>
        <p:nvSpPr>
          <p:cNvPr id="740" name="Google Shape;740;p109"/>
          <p:cNvSpPr txBox="1"/>
          <p:nvPr/>
        </p:nvSpPr>
        <p:spPr>
          <a:xfrm>
            <a:off x="1251210" y="3429000"/>
            <a:ext cx="7648950" cy="1877407"/>
          </a:xfrm>
          <a:prstGeom prst="rect">
            <a:avLst/>
          </a:prstGeom>
          <a:noFill/>
          <a:ln>
            <a:noFill/>
          </a:ln>
        </p:spPr>
        <p:txBody>
          <a:bodyPr spcFirstLastPara="1" wrap="square" lIns="91425" tIns="91425" rIns="91425" bIns="91425" anchor="t" anchorCtr="0">
            <a:spAutoFit/>
          </a:bodyPr>
          <a:lstStyle/>
          <a:p>
            <a:pPr>
              <a:spcAft>
                <a:spcPts val="1200"/>
              </a:spcAft>
              <a:buClr>
                <a:srgbClr val="000000"/>
              </a:buClr>
              <a:buSzPts val="2800"/>
            </a:pPr>
            <a:r>
              <a:rPr lang="en-US" sz="2800" dirty="0">
                <a:ea typeface="Arial"/>
                <a:cs typeface="Arial"/>
                <a:sym typeface="Arial"/>
              </a:rPr>
              <a:t>Keeping the Promise: The Critical Need for </a:t>
            </a:r>
            <a:br>
              <a:rPr lang="en-US" sz="2800" dirty="0">
                <a:ea typeface="Arial"/>
                <a:cs typeface="Arial"/>
                <a:sym typeface="Arial"/>
              </a:rPr>
            </a:br>
            <a:r>
              <a:rPr lang="en-US" sz="2800" dirty="0">
                <a:ea typeface="Arial"/>
                <a:cs typeface="Arial"/>
                <a:sym typeface="Arial"/>
              </a:rPr>
              <a:t>Post-Adoption Services to Enable Children and Families to Succeed-Policy and Practice Perspective  </a:t>
            </a:r>
          </a:p>
          <a:p>
            <a:pPr>
              <a:buClr>
                <a:srgbClr val="000000"/>
              </a:buClr>
              <a:buSzPts val="2800"/>
            </a:pPr>
            <a:r>
              <a:rPr lang="en-US" sz="1600" i="1" dirty="0">
                <a:ea typeface="Arial"/>
                <a:cs typeface="Arial"/>
                <a:sym typeface="Arial"/>
              </a:rPr>
              <a:t>Harmony Adoption Services and the Evan B. Donaldson Adoption Institute, August 2010</a:t>
            </a:r>
            <a:endParaRPr sz="1600" i="1" dirty="0">
              <a:ea typeface="Arial"/>
              <a:cs typeface="Arial"/>
              <a:sym typeface="Arial"/>
            </a:endParaRPr>
          </a:p>
        </p:txBody>
      </p:sp>
      <p:sp>
        <p:nvSpPr>
          <p:cNvPr id="741" name="Google Shape;741;p109"/>
          <p:cNvSpPr txBox="1"/>
          <p:nvPr/>
        </p:nvSpPr>
        <p:spPr>
          <a:xfrm>
            <a:off x="0" y="-1"/>
            <a:ext cx="12191999" cy="1110399"/>
          </a:xfrm>
          <a:prstGeom prst="rect">
            <a:avLst/>
          </a:prstGeom>
          <a:noFill/>
          <a:ln>
            <a:noFill/>
          </a:ln>
        </p:spPr>
        <p:txBody>
          <a:bodyPr spcFirstLastPara="1" wrap="square" lIns="91425" tIns="45700" rIns="91425" bIns="45700" anchor="t" anchorCtr="0">
            <a:noAutofit/>
          </a:bodyPr>
          <a:lstStyle/>
          <a:p>
            <a:pPr algn="ctr">
              <a:buClr>
                <a:srgbClr val="000000"/>
              </a:buClr>
              <a:buSzPts val="4000"/>
            </a:pPr>
            <a:r>
              <a:rPr lang="en-US" sz="4400" b="1" dirty="0">
                <a:solidFill>
                  <a:srgbClr val="00B0F0"/>
                </a:solidFill>
                <a:latin typeface="+mj-lt"/>
                <a:ea typeface="Arial"/>
                <a:cs typeface="Arial"/>
                <a:sym typeface="Arial"/>
              </a:rPr>
              <a:t>REFERENCES: </a:t>
            </a:r>
            <a:endParaRPr lang="en-US" sz="1600" dirty="0">
              <a:solidFill>
                <a:srgbClr val="00B0F0"/>
              </a:solidFill>
              <a:latin typeface="+mj-lt"/>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8040</TotalTime>
  <Words>2461</Words>
  <Application>Microsoft Macintosh PowerPoint</Application>
  <PresentationFormat>Widescreen</PresentationFormat>
  <Paragraphs>338</Paragraphs>
  <Slides>39</Slides>
  <Notes>39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39</vt:i4>
      </vt:variant>
    </vt:vector>
  </HeadingPairs>
  <TitlesOfParts>
    <vt:vector size="51" baseType="lpstr">
      <vt:lpstr>American Typewriter</vt:lpstr>
      <vt:lpstr>American Typewriter Condensed</vt:lpstr>
      <vt:lpstr>Arial</vt:lpstr>
      <vt:lpstr>Arial Black</vt:lpstr>
      <vt:lpstr>Arial Narrow</vt:lpstr>
      <vt:lpstr>Calibri</vt:lpstr>
      <vt:lpstr>Handlee</vt:lpstr>
      <vt:lpstr>Impact</vt:lpstr>
      <vt:lpstr>Proxima Nova Semibold</vt:lpstr>
      <vt:lpstr>System Font Regular</vt:lpstr>
      <vt:lpstr>Wingdings</vt:lpstr>
      <vt:lpstr>Office Theme</vt:lpstr>
      <vt:lpstr>PowerPoint Presentation</vt:lpstr>
      <vt:lpstr>PowerPoint Presentation</vt:lpstr>
      <vt:lpstr>Building Hope Through  training and support</vt:lpstr>
      <vt:lpstr>Why Are We Here?</vt:lpstr>
      <vt:lpstr>Illinois Youth in Care by County</vt:lpstr>
      <vt:lpstr>Attachment and Complex Trauma Struggle</vt:lpstr>
      <vt:lpstr>WE MUST GET IT RIGHT!</vt:lpstr>
      <vt:lpstr>Mental Health Services Needed  by Most Adopted Children </vt:lpstr>
      <vt:lpstr>Age of Child at adoption placement/% of disruption</vt:lpstr>
      <vt:lpstr>The Journey of Adoption</vt:lpstr>
      <vt:lpstr>Parenting Children with Trauma</vt:lpstr>
      <vt:lpstr> What is Attachment Trauma?</vt:lpstr>
      <vt:lpstr>Other Complex Traumas</vt:lpstr>
      <vt:lpstr>Fear and Stress</vt:lpstr>
      <vt:lpstr>Negative Beliefs</vt:lpstr>
      <vt:lpstr>Adaptive Thoughts Impact Behaviors</vt:lpstr>
      <vt:lpstr> </vt:lpstr>
      <vt:lpstr>Family Concerns </vt:lpstr>
      <vt:lpstr>Barriers to Getting Support</vt:lpstr>
      <vt:lpstr>proper support is needed</vt:lpstr>
      <vt:lpstr>How we change the world!</vt:lpstr>
      <vt:lpstr>Partnerships for Better  Training and Support</vt:lpstr>
      <vt:lpstr>Sequoia Families</vt:lpstr>
      <vt:lpstr>School and Organizational Outreach</vt:lpstr>
      <vt:lpstr>OUR iCARE IMPACT </vt:lpstr>
      <vt:lpstr>TBRI® FOR PARENTS AND CLASSROOMS </vt:lpstr>
      <vt:lpstr>TBRI® TRAINING IS PROVEN</vt:lpstr>
      <vt:lpstr>NTI FOR SCHOOLS AND MENTAL HEALTH PROFESSIONALS</vt:lpstr>
      <vt:lpstr>WHAT IS ADOPTION COMPETENCY?</vt:lpstr>
      <vt:lpstr>NTI TRAINING IS PROVEN</vt:lpstr>
      <vt:lpstr>NTI and TBRI® Training is Effective</vt:lpstr>
      <vt:lpstr>More Work to Be Done</vt:lpstr>
      <vt:lpstr>CHURCHES HAVE AN IMPORTANT ROLE!</vt:lpstr>
      <vt:lpstr>CHURCH SUPPORT</vt:lpstr>
      <vt:lpstr>PowerPoint Presentation</vt:lpstr>
      <vt:lpstr>PowerPoint Presentation</vt:lpstr>
      <vt:lpstr>Dr. Karyn Purvis  Co-Founder of the Karyn Purvis Institute of Child Development &amp; Co-Creator of TBRI®</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Nikki Rhomberg</dc:creator>
  <cp:lastModifiedBy>Nikki Rhomberg</cp:lastModifiedBy>
  <cp:revision>25</cp:revision>
  <dcterms:created xsi:type="dcterms:W3CDTF">2024-06-27T14:28:51Z</dcterms:created>
  <dcterms:modified xsi:type="dcterms:W3CDTF">2024-07-03T14:12:24Z</dcterms:modified>
</cp:coreProperties>
</file>